
<file path=[Content_Types].xml><?xml version="1.0" encoding="utf-8"?>
<Types xmlns="http://schemas.openxmlformats.org/package/2006/content-types"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75" r:id="rId2"/>
    <p:sldId id="368" r:id="rId3"/>
    <p:sldId id="257" r:id="rId4"/>
    <p:sldId id="258" r:id="rId5"/>
    <p:sldId id="262" r:id="rId6"/>
    <p:sldId id="380" r:id="rId7"/>
    <p:sldId id="374" r:id="rId8"/>
    <p:sldId id="370" r:id="rId9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B52C"/>
    <a:srgbClr val="157348"/>
    <a:srgbClr val="081D63"/>
    <a:srgbClr val="FFEA02"/>
    <a:srgbClr val="FFE625"/>
    <a:srgbClr val="ECD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4"/>
  </p:normalViewPr>
  <p:slideViewPr>
    <p:cSldViewPr>
      <p:cViewPr varScale="1">
        <p:scale>
          <a:sx n="54" d="100"/>
          <a:sy n="54" d="100"/>
        </p:scale>
        <p:origin x="304" y="6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36378-D959-1A47-9256-478F66CFD64B}" type="datetimeFigureOut">
              <a:rPr lang="en-US" smtClean="0"/>
              <a:t>6/2/20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4C892-E196-A244-91E4-DF7BD6C94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2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4C892-E196-A244-91E4-DF7BD6C946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05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4C892-E196-A244-91E4-DF7BD6C946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61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4C892-E196-A244-91E4-DF7BD6C946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60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707372"/>
                </a:solidFill>
                <a:latin typeface="Avenir"/>
                <a:cs typeface="Aveni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rgbClr val="707372"/>
                </a:solidFill>
                <a:latin typeface="Avenir"/>
                <a:cs typeface="Aveni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707372"/>
                </a:solidFill>
                <a:latin typeface="Avenir"/>
                <a:cs typeface="Aveni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707372"/>
                </a:solidFill>
                <a:latin typeface="Avenir"/>
                <a:cs typeface="Aveni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995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794654" y="4121335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60" y="0"/>
                </a:lnTo>
              </a:path>
            </a:pathLst>
          </a:custGeom>
          <a:solidFill>
            <a:srgbClr val="3F87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1636" y="1103160"/>
            <a:ext cx="2784475" cy="652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rgbClr val="707372"/>
                </a:solidFill>
                <a:latin typeface="Avenir"/>
                <a:cs typeface="Aveni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8900" y="2801873"/>
            <a:ext cx="14979650" cy="3455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rgbClr val="707372"/>
                </a:solidFill>
                <a:latin typeface="Avenir"/>
                <a:cs typeface="Aveni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tessupply.co.uk/rapid-registration/" TargetMode="External"/><Relationship Id="rId13" Type="http://schemas.openxmlformats.org/officeDocument/2006/relationships/hyperlink" Target="https://tessupply.co.uk/" TargetMode="External"/><Relationship Id="rId18" Type="http://schemas.openxmlformats.org/officeDocument/2006/relationships/image" Target="../media/image22.png"/><Relationship Id="rId3" Type="http://schemas.openxmlformats.org/officeDocument/2006/relationships/hyperlink" Target="mailto:ray@tessupply.co.uk" TargetMode="External"/><Relationship Id="rId21" Type="http://schemas.openxmlformats.org/officeDocument/2006/relationships/hyperlink" Target="mailto:info@tessupply.co.uk" TargetMode="External"/><Relationship Id="rId7" Type="http://schemas.openxmlformats.org/officeDocument/2006/relationships/image" Target="../media/image14.jpg"/><Relationship Id="rId12" Type="http://schemas.openxmlformats.org/officeDocument/2006/relationships/image" Target="../media/image18.jp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hyperlink" Target="http://www.facebook.com/theeducationspecialists/?ref=aymt_homepage_panel" TargetMode="External"/><Relationship Id="rId20" Type="http://schemas.openxmlformats.org/officeDocument/2006/relationships/hyperlink" Target="https://www.linkedin.com/company/key-stage-supply/?viewAsMember=tru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24" Type="http://schemas.openxmlformats.org/officeDocument/2006/relationships/image" Target="../media/image24.png"/><Relationship Id="rId5" Type="http://schemas.openxmlformats.org/officeDocument/2006/relationships/hyperlink" Target="mailto:kirsty@tessupply.co.uk" TargetMode="External"/><Relationship Id="rId15" Type="http://schemas.openxmlformats.org/officeDocument/2006/relationships/image" Target="../media/image20.png"/><Relationship Id="rId23" Type="http://schemas.openxmlformats.org/officeDocument/2006/relationships/image" Target="../media/image3.png"/><Relationship Id="rId10" Type="http://schemas.openxmlformats.org/officeDocument/2006/relationships/image" Target="../media/image16.jpg"/><Relationship Id="rId19" Type="http://schemas.openxmlformats.org/officeDocument/2006/relationships/image" Target="../media/image23.jpg"/><Relationship Id="rId4" Type="http://schemas.openxmlformats.org/officeDocument/2006/relationships/hyperlink" Target="mailto:jonathan@tessupply.co.uk" TargetMode="External"/><Relationship Id="rId9" Type="http://schemas.openxmlformats.org/officeDocument/2006/relationships/image" Target="../media/image15.jpg"/><Relationship Id="rId14" Type="http://schemas.openxmlformats.org/officeDocument/2006/relationships/image" Target="../media/image19.jpg"/><Relationship Id="rId22" Type="http://schemas.openxmlformats.org/officeDocument/2006/relationships/hyperlink" Target="http://www.tessupply.co.uk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587134619">
            <a:hlinkClick r:id="" action="ppaction://media"/>
            <a:extLst>
              <a:ext uri="{FF2B5EF4-FFF2-40B4-BE49-F238E27FC236}">
                <a16:creationId xmlns:a16="http://schemas.microsoft.com/office/drawing/2014/main" id="{451F46FB-A6F5-4106-A112-FFF5BC7E19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5893" y="2432015"/>
            <a:ext cx="14827957" cy="8340726"/>
          </a:xfrm>
          <a:prstGeom prst="rect">
            <a:avLst/>
          </a:prstGeom>
        </p:spPr>
      </p:pic>
      <p:pic>
        <p:nvPicPr>
          <p:cNvPr id="7" name="Picture 6" descr="A picture containing sitting, black, parked, red&#10;&#10;Description automatically generated">
            <a:extLst>
              <a:ext uri="{FF2B5EF4-FFF2-40B4-BE49-F238E27FC236}">
                <a16:creationId xmlns:a16="http://schemas.microsoft.com/office/drawing/2014/main" id="{EF22209E-F8F0-9048-A033-D42ECA6CB5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450" y="430907"/>
            <a:ext cx="3703850" cy="1657365"/>
          </a:xfrm>
          <a:prstGeom prst="rect">
            <a:avLst/>
          </a:prstGeom>
        </p:spPr>
      </p:pic>
      <p:pic>
        <p:nvPicPr>
          <p:cNvPr id="8" name="Picture 7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BB3A85E3-3ECC-3843-AC4D-6E5C739D5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098" y="541222"/>
            <a:ext cx="9941546" cy="143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8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in a dark room&#10;&#10;Description automatically generated">
            <a:extLst>
              <a:ext uri="{FF2B5EF4-FFF2-40B4-BE49-F238E27FC236}">
                <a16:creationId xmlns:a16="http://schemas.microsoft.com/office/drawing/2014/main" id="{9CCBAB5B-C0A4-4A4B-A0D2-7B46242B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50" y="2979007"/>
            <a:ext cx="11963400" cy="796563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161FC4E-C798-104B-846F-7C72B09E54A1}"/>
              </a:ext>
            </a:extLst>
          </p:cNvPr>
          <p:cNvSpPr/>
          <p:nvPr/>
        </p:nvSpPr>
        <p:spPr>
          <a:xfrm>
            <a:off x="7425995" y="3853497"/>
            <a:ext cx="6817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venir"/>
              </a:rPr>
              <a:t>BARRY SINCLAIR</a:t>
            </a:r>
          </a:p>
          <a:p>
            <a:r>
              <a:rPr lang="en-US" sz="4800" b="1" dirty="0">
                <a:solidFill>
                  <a:schemeClr val="bg1"/>
                </a:solidFill>
                <a:latin typeface="Avenir"/>
              </a:rPr>
              <a:t>Managing Director</a:t>
            </a:r>
          </a:p>
        </p:txBody>
      </p:sp>
      <p:pic>
        <p:nvPicPr>
          <p:cNvPr id="3" name="Picture 2" descr="A picture containing sitting, black, parked, red&#10;&#10;Description automatically generated">
            <a:extLst>
              <a:ext uri="{FF2B5EF4-FFF2-40B4-BE49-F238E27FC236}">
                <a16:creationId xmlns:a16="http://schemas.microsoft.com/office/drawing/2014/main" id="{768B9F69-6284-0D46-9196-1E0AF4439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250" y="375215"/>
            <a:ext cx="5556250" cy="2486260"/>
          </a:xfrm>
          <a:prstGeom prst="rect">
            <a:avLst/>
          </a:prstGeom>
        </p:spPr>
      </p:pic>
      <p:pic>
        <p:nvPicPr>
          <p:cNvPr id="9" name="Picture 8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A1D36D23-3DA4-0F40-B30B-BFE968936A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31" y="513987"/>
            <a:ext cx="9941546" cy="143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65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2" y="2965163"/>
            <a:ext cx="19924295" cy="8344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D503EA6A-E84B-524C-91D6-7488E15EF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250" y="241296"/>
            <a:ext cx="8831797" cy="1276357"/>
          </a:xfrm>
          <a:prstGeom prst="rect">
            <a:avLst/>
          </a:prstGeom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9555826-36F7-6B42-BA84-FB2ED8B5A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79" y="320675"/>
            <a:ext cx="7899400" cy="1117600"/>
          </a:xfrm>
          <a:prstGeom prst="rect">
            <a:avLst/>
          </a:prstGeom>
        </p:spPr>
      </p:pic>
      <p:pic>
        <p:nvPicPr>
          <p:cNvPr id="8" name="Picture 7" descr="A black sign with white text&#10;&#10;Description automatically generated">
            <a:extLst>
              <a:ext uri="{FF2B5EF4-FFF2-40B4-BE49-F238E27FC236}">
                <a16:creationId xmlns:a16="http://schemas.microsoft.com/office/drawing/2014/main" id="{B305E47E-CDA5-144F-B6A9-15B163F3AD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850" y="1546892"/>
            <a:ext cx="6865925" cy="1276358"/>
          </a:xfrm>
          <a:prstGeom prst="rect">
            <a:avLst/>
          </a:prstGeom>
        </p:spPr>
      </p:pic>
      <p:pic>
        <p:nvPicPr>
          <p:cNvPr id="15" name="Picture 14" descr="A picture containing sitting, black, parked, red&#10;&#10;Description automatically generated">
            <a:extLst>
              <a:ext uri="{FF2B5EF4-FFF2-40B4-BE49-F238E27FC236}">
                <a16:creationId xmlns:a16="http://schemas.microsoft.com/office/drawing/2014/main" id="{8FDDBAFB-DDD7-9140-8656-308960D633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79" y="1229076"/>
            <a:ext cx="3702384" cy="16567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99332" y="3033216"/>
            <a:ext cx="11052918" cy="30810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5"/>
              </a:spcBef>
            </a:pPr>
            <a:r>
              <a:rPr lang="en-GB" sz="2800" spc="10" dirty="0">
                <a:solidFill>
                  <a:srgbClr val="707372"/>
                </a:solidFill>
                <a:latin typeface="Avenir"/>
                <a:cs typeface="Avenir"/>
              </a:rPr>
              <a:t>The Education Specialists (TES) and Provide Education are</a:t>
            </a:r>
            <a:r>
              <a:rPr lang="en-GB" sz="2800" spc="5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lang="en-GB" sz="2800" spc="10" dirty="0">
                <a:solidFill>
                  <a:srgbClr val="707372"/>
                </a:solidFill>
                <a:latin typeface="Avenir"/>
                <a:cs typeface="Avenir"/>
              </a:rPr>
              <a:t>part of </a:t>
            </a:r>
            <a:r>
              <a:rPr lang="en-GB" sz="2800" spc="15" dirty="0">
                <a:solidFill>
                  <a:srgbClr val="707372"/>
                </a:solidFill>
                <a:latin typeface="Avenir"/>
                <a:cs typeface="Avenir"/>
              </a:rPr>
              <a:t>Operam </a:t>
            </a:r>
            <a:r>
              <a:rPr lang="en-GB" sz="2800" spc="10" dirty="0">
                <a:solidFill>
                  <a:srgbClr val="707372"/>
                </a:solidFill>
                <a:latin typeface="Avenir"/>
                <a:cs typeface="Avenir"/>
              </a:rPr>
              <a:t>Education </a:t>
            </a:r>
            <a:r>
              <a:rPr lang="en-GB" sz="2800" spc="5" dirty="0">
                <a:solidFill>
                  <a:srgbClr val="707372"/>
                </a:solidFill>
                <a:latin typeface="Avenir"/>
                <a:cs typeface="Avenir"/>
              </a:rPr>
              <a:t>Group, </a:t>
            </a:r>
            <a:r>
              <a:rPr lang="en-GB" sz="2800" spc="10" dirty="0">
                <a:solidFill>
                  <a:srgbClr val="707372"/>
                </a:solidFill>
                <a:latin typeface="Avenir"/>
                <a:cs typeface="Avenir"/>
              </a:rPr>
              <a:t>a network of education </a:t>
            </a:r>
            <a:r>
              <a:rPr lang="en-GB" sz="2800" spc="5" dirty="0">
                <a:solidFill>
                  <a:srgbClr val="707372"/>
                </a:solidFill>
                <a:latin typeface="Avenir"/>
                <a:cs typeface="Avenir"/>
              </a:rPr>
              <a:t>recruitment </a:t>
            </a:r>
            <a:r>
              <a:rPr lang="en-GB" sz="2800" spc="10" dirty="0">
                <a:solidFill>
                  <a:srgbClr val="707372"/>
                </a:solidFill>
                <a:latin typeface="Avenir"/>
                <a:cs typeface="Avenir"/>
              </a:rPr>
              <a:t>agencies that cover the North and the Midlands.</a:t>
            </a:r>
          </a:p>
          <a:p>
            <a:pPr marL="12700" marR="5080">
              <a:lnSpc>
                <a:spcPct val="100899"/>
              </a:lnSpc>
              <a:spcBef>
                <a:spcPts val="95"/>
              </a:spcBef>
            </a:pPr>
            <a:endParaRPr lang="en-GB" sz="2800" spc="10" dirty="0">
              <a:solidFill>
                <a:srgbClr val="707372"/>
              </a:solidFill>
              <a:latin typeface="Avenir"/>
              <a:cs typeface="Avenir"/>
            </a:endParaRPr>
          </a:p>
          <a:p>
            <a:pPr marL="12700" marR="5080">
              <a:lnSpc>
                <a:spcPct val="100899"/>
              </a:lnSpc>
              <a:spcBef>
                <a:spcPts val="95"/>
              </a:spcBef>
            </a:pPr>
            <a:r>
              <a:rPr lang="en-GB" sz="2800" spc="10" dirty="0">
                <a:solidFill>
                  <a:srgbClr val="707372"/>
                </a:solidFill>
                <a:latin typeface="Avenir"/>
                <a:cs typeface="Avenir"/>
              </a:rPr>
              <a:t>Established </a:t>
            </a:r>
            <a:r>
              <a:rPr lang="en-GB" sz="2800" spc="5" dirty="0">
                <a:solidFill>
                  <a:srgbClr val="707372"/>
                </a:solidFill>
                <a:latin typeface="Avenir"/>
                <a:cs typeface="Avenir"/>
              </a:rPr>
              <a:t>for decades both</a:t>
            </a:r>
            <a:r>
              <a:rPr lang="en-GB" sz="2800" spc="10" dirty="0">
                <a:solidFill>
                  <a:srgbClr val="707372"/>
                </a:solidFill>
                <a:latin typeface="Avenir"/>
                <a:cs typeface="Avenir"/>
              </a:rPr>
              <a:t> TES and Provide Education have developed very close working </a:t>
            </a:r>
            <a:r>
              <a:rPr lang="en-GB" sz="2800" spc="5" dirty="0">
                <a:solidFill>
                  <a:srgbClr val="707372"/>
                </a:solidFill>
                <a:latin typeface="Avenir"/>
                <a:cs typeface="Avenir"/>
              </a:rPr>
              <a:t>relationships </a:t>
            </a:r>
            <a:r>
              <a:rPr lang="en-GB" sz="2800" spc="10" dirty="0">
                <a:solidFill>
                  <a:srgbClr val="707372"/>
                </a:solidFill>
                <a:latin typeface="Avenir"/>
                <a:cs typeface="Avenir"/>
              </a:rPr>
              <a:t>with schools </a:t>
            </a:r>
            <a:r>
              <a:rPr lang="en-GB" sz="2800" spc="5" dirty="0">
                <a:solidFill>
                  <a:srgbClr val="707372"/>
                </a:solidFill>
                <a:latin typeface="Avenir"/>
                <a:cs typeface="Avenir"/>
              </a:rPr>
              <a:t>in Merseyside, Greater Manchester, Yorkshire and Lancashire.</a:t>
            </a:r>
          </a:p>
        </p:txBody>
      </p:sp>
      <p:sp>
        <p:nvSpPr>
          <p:cNvPr id="4" name="object 4"/>
          <p:cNvSpPr/>
          <p:nvPr/>
        </p:nvSpPr>
        <p:spPr>
          <a:xfrm>
            <a:off x="11965171" y="4601846"/>
            <a:ext cx="4756202" cy="3262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965171" y="4601846"/>
            <a:ext cx="4756785" cy="3262629"/>
          </a:xfrm>
          <a:custGeom>
            <a:avLst/>
            <a:gdLst/>
            <a:ahLst/>
            <a:cxnLst/>
            <a:rect l="l" t="t" r="r" b="b"/>
            <a:pathLst>
              <a:path w="4756784" h="3262629">
                <a:moveTo>
                  <a:pt x="614858" y="0"/>
                </a:moveTo>
                <a:lnTo>
                  <a:pt x="566808" y="1849"/>
                </a:lnTo>
                <a:lnTo>
                  <a:pt x="519770" y="7308"/>
                </a:lnTo>
                <a:lnTo>
                  <a:pt x="473879" y="16238"/>
                </a:lnTo>
                <a:lnTo>
                  <a:pt x="429273" y="28504"/>
                </a:lnTo>
                <a:lnTo>
                  <a:pt x="386088" y="43968"/>
                </a:lnTo>
                <a:lnTo>
                  <a:pt x="344462" y="62493"/>
                </a:lnTo>
                <a:lnTo>
                  <a:pt x="304530" y="83944"/>
                </a:lnTo>
                <a:lnTo>
                  <a:pt x="266430" y="108184"/>
                </a:lnTo>
                <a:lnTo>
                  <a:pt x="230298" y="135075"/>
                </a:lnTo>
                <a:lnTo>
                  <a:pt x="196271" y="164481"/>
                </a:lnTo>
                <a:lnTo>
                  <a:pt x="164486" y="196266"/>
                </a:lnTo>
                <a:lnTo>
                  <a:pt x="135079" y="230293"/>
                </a:lnTo>
                <a:lnTo>
                  <a:pt x="108187" y="266424"/>
                </a:lnTo>
                <a:lnTo>
                  <a:pt x="83947" y="304524"/>
                </a:lnTo>
                <a:lnTo>
                  <a:pt x="62496" y="344456"/>
                </a:lnTo>
                <a:lnTo>
                  <a:pt x="43969" y="386083"/>
                </a:lnTo>
                <a:lnTo>
                  <a:pt x="28505" y="429268"/>
                </a:lnTo>
                <a:lnTo>
                  <a:pt x="16239" y="473875"/>
                </a:lnTo>
                <a:lnTo>
                  <a:pt x="7308" y="519767"/>
                </a:lnTo>
                <a:lnTo>
                  <a:pt x="1849" y="566807"/>
                </a:lnTo>
                <a:lnTo>
                  <a:pt x="0" y="614858"/>
                </a:lnTo>
                <a:lnTo>
                  <a:pt x="0" y="2647245"/>
                </a:lnTo>
                <a:lnTo>
                  <a:pt x="1849" y="2695295"/>
                </a:lnTo>
                <a:lnTo>
                  <a:pt x="7308" y="2742333"/>
                </a:lnTo>
                <a:lnTo>
                  <a:pt x="16239" y="2788224"/>
                </a:lnTo>
                <a:lnTo>
                  <a:pt x="28505" y="2832830"/>
                </a:lnTo>
                <a:lnTo>
                  <a:pt x="43969" y="2876015"/>
                </a:lnTo>
                <a:lnTo>
                  <a:pt x="62496" y="2917641"/>
                </a:lnTo>
                <a:lnTo>
                  <a:pt x="83947" y="2957573"/>
                </a:lnTo>
                <a:lnTo>
                  <a:pt x="108187" y="2995673"/>
                </a:lnTo>
                <a:lnTo>
                  <a:pt x="135079" y="3031805"/>
                </a:lnTo>
                <a:lnTo>
                  <a:pt x="164486" y="3065832"/>
                </a:lnTo>
                <a:lnTo>
                  <a:pt x="196271" y="3097617"/>
                </a:lnTo>
                <a:lnTo>
                  <a:pt x="230298" y="3127024"/>
                </a:lnTo>
                <a:lnTo>
                  <a:pt x="266430" y="3153916"/>
                </a:lnTo>
                <a:lnTo>
                  <a:pt x="304530" y="3178156"/>
                </a:lnTo>
                <a:lnTo>
                  <a:pt x="344462" y="3199607"/>
                </a:lnTo>
                <a:lnTo>
                  <a:pt x="386088" y="3218134"/>
                </a:lnTo>
                <a:lnTo>
                  <a:pt x="429273" y="3233598"/>
                </a:lnTo>
                <a:lnTo>
                  <a:pt x="473879" y="3245864"/>
                </a:lnTo>
                <a:lnTo>
                  <a:pt x="519770" y="3254795"/>
                </a:lnTo>
                <a:lnTo>
                  <a:pt x="566808" y="3260253"/>
                </a:lnTo>
                <a:lnTo>
                  <a:pt x="614858" y="3262103"/>
                </a:lnTo>
                <a:lnTo>
                  <a:pt x="4141344" y="3262103"/>
                </a:lnTo>
                <a:lnTo>
                  <a:pt x="4189395" y="3260253"/>
                </a:lnTo>
                <a:lnTo>
                  <a:pt x="4236435" y="3254795"/>
                </a:lnTo>
                <a:lnTo>
                  <a:pt x="4282327" y="3245864"/>
                </a:lnTo>
                <a:lnTo>
                  <a:pt x="4326934" y="3233598"/>
                </a:lnTo>
                <a:lnTo>
                  <a:pt x="4370119" y="3218134"/>
                </a:lnTo>
                <a:lnTo>
                  <a:pt x="4411746" y="3199607"/>
                </a:lnTo>
                <a:lnTo>
                  <a:pt x="4451677" y="3178156"/>
                </a:lnTo>
                <a:lnTo>
                  <a:pt x="4489777" y="3153916"/>
                </a:lnTo>
                <a:lnTo>
                  <a:pt x="4525909" y="3127024"/>
                </a:lnTo>
                <a:lnTo>
                  <a:pt x="4559936" y="3097617"/>
                </a:lnTo>
                <a:lnTo>
                  <a:pt x="4591720" y="3065832"/>
                </a:lnTo>
                <a:lnTo>
                  <a:pt x="4621127" y="3031805"/>
                </a:lnTo>
                <a:lnTo>
                  <a:pt x="4648018" y="2995673"/>
                </a:lnTo>
                <a:lnTo>
                  <a:pt x="4672257" y="2957573"/>
                </a:lnTo>
                <a:lnTo>
                  <a:pt x="4693708" y="2917641"/>
                </a:lnTo>
                <a:lnTo>
                  <a:pt x="4712234" y="2876015"/>
                </a:lnTo>
                <a:lnTo>
                  <a:pt x="4727698" y="2832830"/>
                </a:lnTo>
                <a:lnTo>
                  <a:pt x="4739964" y="2788224"/>
                </a:lnTo>
                <a:lnTo>
                  <a:pt x="4748894" y="2742333"/>
                </a:lnTo>
                <a:lnTo>
                  <a:pt x="4754352" y="2695295"/>
                </a:lnTo>
                <a:lnTo>
                  <a:pt x="4756202" y="2647245"/>
                </a:lnTo>
                <a:lnTo>
                  <a:pt x="4756202" y="0"/>
                </a:lnTo>
                <a:lnTo>
                  <a:pt x="614858" y="0"/>
                </a:lnTo>
                <a:close/>
              </a:path>
            </a:pathLst>
          </a:custGeom>
          <a:ln w="143467">
            <a:solidFill>
              <a:srgbClr val="1573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21460" y="4794807"/>
            <a:ext cx="1739264" cy="59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 b="1" spc="5" dirty="0">
                <a:solidFill>
                  <a:srgbClr val="707372"/>
                </a:solidFill>
                <a:latin typeface="Avenir"/>
                <a:cs typeface="Avenir"/>
              </a:rPr>
              <a:t>70%</a:t>
            </a:r>
            <a:r>
              <a:rPr sz="3750" b="1" spc="-90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sz="3750" b="1" spc="5" dirty="0">
                <a:solidFill>
                  <a:srgbClr val="707372"/>
                </a:solidFill>
                <a:latin typeface="Avenir"/>
                <a:cs typeface="Avenir"/>
              </a:rPr>
              <a:t>Of</a:t>
            </a:r>
            <a:endParaRPr sz="3750" dirty="0">
              <a:latin typeface="Avenir"/>
              <a:cs typeface="Aveni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21458" y="5272279"/>
            <a:ext cx="2343785" cy="99060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575"/>
              </a:spcBef>
            </a:pPr>
            <a:r>
              <a:rPr sz="2350" b="1" spc="15" dirty="0">
                <a:solidFill>
                  <a:srgbClr val="707372"/>
                </a:solidFill>
                <a:latin typeface="Avenir"/>
                <a:cs typeface="Avenir"/>
              </a:rPr>
              <a:t>NQTS </a:t>
            </a:r>
            <a:r>
              <a:rPr sz="2350" b="1" spc="-5" dirty="0">
                <a:solidFill>
                  <a:srgbClr val="707372"/>
                </a:solidFill>
                <a:latin typeface="Avenir"/>
                <a:cs typeface="Avenir"/>
              </a:rPr>
              <a:t>are </a:t>
            </a:r>
            <a:r>
              <a:rPr sz="2350" b="1" spc="5" dirty="0">
                <a:solidFill>
                  <a:srgbClr val="707372"/>
                </a:solidFill>
                <a:latin typeface="Avenir"/>
                <a:cs typeface="Avenir"/>
              </a:rPr>
              <a:t>still</a:t>
            </a:r>
            <a:r>
              <a:rPr sz="2350" b="1" spc="-65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in  the </a:t>
            </a:r>
            <a:r>
              <a:rPr sz="2350" b="1" spc="5" dirty="0">
                <a:solidFill>
                  <a:srgbClr val="707372"/>
                </a:solidFill>
                <a:latin typeface="Avenir"/>
                <a:cs typeface="Avenir"/>
              </a:rPr>
              <a:t>profession  </a:t>
            </a: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after 5</a:t>
            </a:r>
            <a:r>
              <a:rPr sz="2350" b="1" spc="-25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years.</a:t>
            </a:r>
            <a:endParaRPr sz="2350" dirty="0">
              <a:latin typeface="Avenir"/>
              <a:cs typeface="Aveni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332450" y="1316040"/>
            <a:ext cx="4465912" cy="30630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343272" y="1317097"/>
            <a:ext cx="4465955" cy="3063240"/>
          </a:xfrm>
          <a:custGeom>
            <a:avLst/>
            <a:gdLst/>
            <a:ahLst/>
            <a:cxnLst/>
            <a:rect l="l" t="t" r="r" b="b"/>
            <a:pathLst>
              <a:path w="4465955" h="3063240">
                <a:moveTo>
                  <a:pt x="3888585" y="3063010"/>
                </a:moveTo>
                <a:lnTo>
                  <a:pt x="3935935" y="3061096"/>
                </a:lnTo>
                <a:lnTo>
                  <a:pt x="3982231" y="3055454"/>
                </a:lnTo>
                <a:lnTo>
                  <a:pt x="4027324" y="3046231"/>
                </a:lnTo>
                <a:lnTo>
                  <a:pt x="4071066" y="3033578"/>
                </a:lnTo>
                <a:lnTo>
                  <a:pt x="4113307" y="3017641"/>
                </a:lnTo>
                <a:lnTo>
                  <a:pt x="4153901" y="2998570"/>
                </a:lnTo>
                <a:lnTo>
                  <a:pt x="4192697" y="2976514"/>
                </a:lnTo>
                <a:lnTo>
                  <a:pt x="4229547" y="2951620"/>
                </a:lnTo>
                <a:lnTo>
                  <a:pt x="4264304" y="2924038"/>
                </a:lnTo>
                <a:lnTo>
                  <a:pt x="4296817" y="2893916"/>
                </a:lnTo>
                <a:lnTo>
                  <a:pt x="4326940" y="2861402"/>
                </a:lnTo>
                <a:lnTo>
                  <a:pt x="4354522" y="2826646"/>
                </a:lnTo>
                <a:lnTo>
                  <a:pt x="4379415" y="2789795"/>
                </a:lnTo>
                <a:lnTo>
                  <a:pt x="4401472" y="2750999"/>
                </a:lnTo>
                <a:lnTo>
                  <a:pt x="4420543" y="2710406"/>
                </a:lnTo>
                <a:lnTo>
                  <a:pt x="4436479" y="2668164"/>
                </a:lnTo>
                <a:lnTo>
                  <a:pt x="4449133" y="2624422"/>
                </a:lnTo>
                <a:lnTo>
                  <a:pt x="4458356" y="2579329"/>
                </a:lnTo>
                <a:lnTo>
                  <a:pt x="4463998" y="2533033"/>
                </a:lnTo>
                <a:lnTo>
                  <a:pt x="4465912" y="2485683"/>
                </a:lnTo>
                <a:lnTo>
                  <a:pt x="4465912" y="577326"/>
                </a:lnTo>
                <a:lnTo>
                  <a:pt x="4463998" y="529978"/>
                </a:lnTo>
                <a:lnTo>
                  <a:pt x="4458356" y="483684"/>
                </a:lnTo>
                <a:lnTo>
                  <a:pt x="4449133" y="438591"/>
                </a:lnTo>
                <a:lnTo>
                  <a:pt x="4436479" y="394850"/>
                </a:lnTo>
                <a:lnTo>
                  <a:pt x="4420543" y="352609"/>
                </a:lnTo>
                <a:lnTo>
                  <a:pt x="4401472" y="312016"/>
                </a:lnTo>
                <a:lnTo>
                  <a:pt x="4379415" y="273220"/>
                </a:lnTo>
                <a:lnTo>
                  <a:pt x="4354522" y="236369"/>
                </a:lnTo>
                <a:lnTo>
                  <a:pt x="4326940" y="201612"/>
                </a:lnTo>
                <a:lnTo>
                  <a:pt x="4296817" y="169099"/>
                </a:lnTo>
                <a:lnTo>
                  <a:pt x="4264304" y="138976"/>
                </a:lnTo>
                <a:lnTo>
                  <a:pt x="4229547" y="111393"/>
                </a:lnTo>
                <a:lnTo>
                  <a:pt x="4192697" y="86499"/>
                </a:lnTo>
                <a:lnTo>
                  <a:pt x="4153901" y="64442"/>
                </a:lnTo>
                <a:lnTo>
                  <a:pt x="4113307" y="45370"/>
                </a:lnTo>
                <a:lnTo>
                  <a:pt x="4071066" y="29433"/>
                </a:lnTo>
                <a:lnTo>
                  <a:pt x="4027324" y="16779"/>
                </a:lnTo>
                <a:lnTo>
                  <a:pt x="3982231" y="7556"/>
                </a:lnTo>
                <a:lnTo>
                  <a:pt x="3935935" y="1913"/>
                </a:lnTo>
                <a:lnTo>
                  <a:pt x="3888585" y="0"/>
                </a:lnTo>
                <a:lnTo>
                  <a:pt x="577326" y="0"/>
                </a:lnTo>
                <a:lnTo>
                  <a:pt x="529976" y="1913"/>
                </a:lnTo>
                <a:lnTo>
                  <a:pt x="483680" y="7556"/>
                </a:lnTo>
                <a:lnTo>
                  <a:pt x="438587" y="16779"/>
                </a:lnTo>
                <a:lnTo>
                  <a:pt x="394846" y="29433"/>
                </a:lnTo>
                <a:lnTo>
                  <a:pt x="352604" y="45370"/>
                </a:lnTo>
                <a:lnTo>
                  <a:pt x="312011" y="64442"/>
                </a:lnTo>
                <a:lnTo>
                  <a:pt x="273214" y="86499"/>
                </a:lnTo>
                <a:lnTo>
                  <a:pt x="236364" y="111393"/>
                </a:lnTo>
                <a:lnTo>
                  <a:pt x="201607" y="138976"/>
                </a:lnTo>
                <a:lnTo>
                  <a:pt x="169094" y="169099"/>
                </a:lnTo>
                <a:lnTo>
                  <a:pt x="138972" y="201612"/>
                </a:lnTo>
                <a:lnTo>
                  <a:pt x="111389" y="236369"/>
                </a:lnTo>
                <a:lnTo>
                  <a:pt x="86496" y="273220"/>
                </a:lnTo>
                <a:lnTo>
                  <a:pt x="64439" y="312016"/>
                </a:lnTo>
                <a:lnTo>
                  <a:pt x="45368" y="352609"/>
                </a:lnTo>
                <a:lnTo>
                  <a:pt x="29432" y="394850"/>
                </a:lnTo>
                <a:lnTo>
                  <a:pt x="16778" y="438591"/>
                </a:lnTo>
                <a:lnTo>
                  <a:pt x="7556" y="483684"/>
                </a:lnTo>
                <a:lnTo>
                  <a:pt x="1913" y="529978"/>
                </a:lnTo>
                <a:lnTo>
                  <a:pt x="0" y="577326"/>
                </a:lnTo>
                <a:lnTo>
                  <a:pt x="0" y="3063010"/>
                </a:lnTo>
                <a:lnTo>
                  <a:pt x="3888585" y="3063010"/>
                </a:lnTo>
                <a:close/>
              </a:path>
            </a:pathLst>
          </a:custGeom>
          <a:ln w="134710">
            <a:solidFill>
              <a:srgbClr val="1573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588257" y="1978900"/>
            <a:ext cx="1024255" cy="59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 b="1" spc="5" dirty="0">
                <a:solidFill>
                  <a:srgbClr val="707372"/>
                </a:solidFill>
                <a:latin typeface="Avenir"/>
                <a:cs typeface="Avenir"/>
              </a:rPr>
              <a:t>95%</a:t>
            </a:r>
            <a:endParaRPr sz="3750" dirty="0">
              <a:latin typeface="Avenir"/>
              <a:cs typeface="Aveni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88257" y="2456372"/>
            <a:ext cx="2007870" cy="159385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575"/>
              </a:spcBef>
            </a:pPr>
            <a:r>
              <a:rPr sz="2350" b="1" spc="15" dirty="0">
                <a:solidFill>
                  <a:srgbClr val="707372"/>
                </a:solidFill>
                <a:latin typeface="Avenir"/>
                <a:cs typeface="Avenir"/>
              </a:rPr>
              <a:t>NQTS </a:t>
            </a:r>
            <a:r>
              <a:rPr sz="2350" b="1" dirty="0">
                <a:solidFill>
                  <a:srgbClr val="707372"/>
                </a:solidFill>
                <a:latin typeface="Avenir"/>
                <a:cs typeface="Avenir"/>
              </a:rPr>
              <a:t>were  </a:t>
            </a: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employed in  just 3 months  of</a:t>
            </a:r>
            <a:r>
              <a:rPr sz="2350" b="1" spc="-60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completing  training</a:t>
            </a:r>
            <a:r>
              <a:rPr sz="2350" b="1" spc="10" dirty="0">
                <a:solidFill>
                  <a:srgbClr val="3F873F"/>
                </a:solidFill>
                <a:latin typeface="Avenir"/>
                <a:cs typeface="Avenir"/>
              </a:rPr>
              <a:t>.</a:t>
            </a:r>
            <a:endParaRPr sz="2350" dirty="0">
              <a:latin typeface="Avenir"/>
              <a:cs typeface="Aveni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65874" y="8001635"/>
            <a:ext cx="4465955" cy="3063240"/>
          </a:xfrm>
          <a:custGeom>
            <a:avLst/>
            <a:gdLst/>
            <a:ahLst/>
            <a:cxnLst/>
            <a:rect l="l" t="t" r="r" b="b"/>
            <a:pathLst>
              <a:path w="4465955" h="3063240">
                <a:moveTo>
                  <a:pt x="3888585" y="0"/>
                </a:moveTo>
                <a:lnTo>
                  <a:pt x="577326" y="0"/>
                </a:lnTo>
                <a:lnTo>
                  <a:pt x="529976" y="1913"/>
                </a:lnTo>
                <a:lnTo>
                  <a:pt x="483680" y="7556"/>
                </a:lnTo>
                <a:lnTo>
                  <a:pt x="438587" y="16779"/>
                </a:lnTo>
                <a:lnTo>
                  <a:pt x="394846" y="29433"/>
                </a:lnTo>
                <a:lnTo>
                  <a:pt x="352604" y="45370"/>
                </a:lnTo>
                <a:lnTo>
                  <a:pt x="312011" y="64442"/>
                </a:lnTo>
                <a:lnTo>
                  <a:pt x="273214" y="86499"/>
                </a:lnTo>
                <a:lnTo>
                  <a:pt x="236364" y="111393"/>
                </a:lnTo>
                <a:lnTo>
                  <a:pt x="201607" y="138976"/>
                </a:lnTo>
                <a:lnTo>
                  <a:pt x="169094" y="169099"/>
                </a:lnTo>
                <a:lnTo>
                  <a:pt x="138972" y="201612"/>
                </a:lnTo>
                <a:lnTo>
                  <a:pt x="111389" y="236369"/>
                </a:lnTo>
                <a:lnTo>
                  <a:pt x="86496" y="273220"/>
                </a:lnTo>
                <a:lnTo>
                  <a:pt x="64439" y="312016"/>
                </a:lnTo>
                <a:lnTo>
                  <a:pt x="45368" y="352609"/>
                </a:lnTo>
                <a:lnTo>
                  <a:pt x="29432" y="394850"/>
                </a:lnTo>
                <a:lnTo>
                  <a:pt x="16778" y="438591"/>
                </a:lnTo>
                <a:lnTo>
                  <a:pt x="7556" y="483684"/>
                </a:lnTo>
                <a:lnTo>
                  <a:pt x="1913" y="529978"/>
                </a:lnTo>
                <a:lnTo>
                  <a:pt x="0" y="577326"/>
                </a:lnTo>
                <a:lnTo>
                  <a:pt x="0" y="3063010"/>
                </a:lnTo>
                <a:lnTo>
                  <a:pt x="3888585" y="3063010"/>
                </a:lnTo>
                <a:lnTo>
                  <a:pt x="3935935" y="3061096"/>
                </a:lnTo>
                <a:lnTo>
                  <a:pt x="3982231" y="3055454"/>
                </a:lnTo>
                <a:lnTo>
                  <a:pt x="4027324" y="3046231"/>
                </a:lnTo>
                <a:lnTo>
                  <a:pt x="4071065" y="3033578"/>
                </a:lnTo>
                <a:lnTo>
                  <a:pt x="4113307" y="3017641"/>
                </a:lnTo>
                <a:lnTo>
                  <a:pt x="4153901" y="2998570"/>
                </a:lnTo>
                <a:lnTo>
                  <a:pt x="4192697" y="2976514"/>
                </a:lnTo>
                <a:lnTo>
                  <a:pt x="4229547" y="2951620"/>
                </a:lnTo>
                <a:lnTo>
                  <a:pt x="4264304" y="2924038"/>
                </a:lnTo>
                <a:lnTo>
                  <a:pt x="4296817" y="2893916"/>
                </a:lnTo>
                <a:lnTo>
                  <a:pt x="4326939" y="2861402"/>
                </a:lnTo>
                <a:lnTo>
                  <a:pt x="4354522" y="2826646"/>
                </a:lnTo>
                <a:lnTo>
                  <a:pt x="4379415" y="2789795"/>
                </a:lnTo>
                <a:lnTo>
                  <a:pt x="4401472" y="2750999"/>
                </a:lnTo>
                <a:lnTo>
                  <a:pt x="4420543" y="2710406"/>
                </a:lnTo>
                <a:lnTo>
                  <a:pt x="4436479" y="2668164"/>
                </a:lnTo>
                <a:lnTo>
                  <a:pt x="4449133" y="2624422"/>
                </a:lnTo>
                <a:lnTo>
                  <a:pt x="4458355" y="2579329"/>
                </a:lnTo>
                <a:lnTo>
                  <a:pt x="4463998" y="2533033"/>
                </a:lnTo>
                <a:lnTo>
                  <a:pt x="4465912" y="2485683"/>
                </a:lnTo>
                <a:lnTo>
                  <a:pt x="4465912" y="577326"/>
                </a:lnTo>
                <a:lnTo>
                  <a:pt x="4463998" y="529978"/>
                </a:lnTo>
                <a:lnTo>
                  <a:pt x="4458355" y="483684"/>
                </a:lnTo>
                <a:lnTo>
                  <a:pt x="4449133" y="438591"/>
                </a:lnTo>
                <a:lnTo>
                  <a:pt x="4436479" y="394850"/>
                </a:lnTo>
                <a:lnTo>
                  <a:pt x="4420543" y="352609"/>
                </a:lnTo>
                <a:lnTo>
                  <a:pt x="4401472" y="312016"/>
                </a:lnTo>
                <a:lnTo>
                  <a:pt x="4379415" y="273220"/>
                </a:lnTo>
                <a:lnTo>
                  <a:pt x="4354522" y="236369"/>
                </a:lnTo>
                <a:lnTo>
                  <a:pt x="4326939" y="201612"/>
                </a:lnTo>
                <a:lnTo>
                  <a:pt x="4296817" y="169099"/>
                </a:lnTo>
                <a:lnTo>
                  <a:pt x="4264304" y="138976"/>
                </a:lnTo>
                <a:lnTo>
                  <a:pt x="4229547" y="111393"/>
                </a:lnTo>
                <a:lnTo>
                  <a:pt x="4192697" y="86499"/>
                </a:lnTo>
                <a:lnTo>
                  <a:pt x="4153901" y="64442"/>
                </a:lnTo>
                <a:lnTo>
                  <a:pt x="4113307" y="45370"/>
                </a:lnTo>
                <a:lnTo>
                  <a:pt x="4071065" y="29433"/>
                </a:lnTo>
                <a:lnTo>
                  <a:pt x="4027324" y="16779"/>
                </a:lnTo>
                <a:lnTo>
                  <a:pt x="3982231" y="7556"/>
                </a:lnTo>
                <a:lnTo>
                  <a:pt x="3935935" y="1913"/>
                </a:lnTo>
                <a:lnTo>
                  <a:pt x="3888585" y="0"/>
                </a:lnTo>
                <a:close/>
              </a:path>
            </a:pathLst>
          </a:custGeom>
          <a:solidFill>
            <a:srgbClr val="3F87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65881" y="8001640"/>
            <a:ext cx="4402219" cy="30630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265874" y="8001635"/>
            <a:ext cx="4465955" cy="3063240"/>
          </a:xfrm>
          <a:custGeom>
            <a:avLst/>
            <a:gdLst/>
            <a:ahLst/>
            <a:cxnLst/>
            <a:rect l="l" t="t" r="r" b="b"/>
            <a:pathLst>
              <a:path w="4465955" h="3063240">
                <a:moveTo>
                  <a:pt x="3888585" y="3063010"/>
                </a:moveTo>
                <a:lnTo>
                  <a:pt x="3935935" y="3061096"/>
                </a:lnTo>
                <a:lnTo>
                  <a:pt x="3982231" y="3055454"/>
                </a:lnTo>
                <a:lnTo>
                  <a:pt x="4027324" y="3046231"/>
                </a:lnTo>
                <a:lnTo>
                  <a:pt x="4071066" y="3033578"/>
                </a:lnTo>
                <a:lnTo>
                  <a:pt x="4113307" y="3017641"/>
                </a:lnTo>
                <a:lnTo>
                  <a:pt x="4153901" y="2998570"/>
                </a:lnTo>
                <a:lnTo>
                  <a:pt x="4192697" y="2976514"/>
                </a:lnTo>
                <a:lnTo>
                  <a:pt x="4229547" y="2951620"/>
                </a:lnTo>
                <a:lnTo>
                  <a:pt x="4264304" y="2924038"/>
                </a:lnTo>
                <a:lnTo>
                  <a:pt x="4296817" y="2893916"/>
                </a:lnTo>
                <a:lnTo>
                  <a:pt x="4326940" y="2861402"/>
                </a:lnTo>
                <a:lnTo>
                  <a:pt x="4354522" y="2826646"/>
                </a:lnTo>
                <a:lnTo>
                  <a:pt x="4379415" y="2789795"/>
                </a:lnTo>
                <a:lnTo>
                  <a:pt x="4401472" y="2750999"/>
                </a:lnTo>
                <a:lnTo>
                  <a:pt x="4420543" y="2710406"/>
                </a:lnTo>
                <a:lnTo>
                  <a:pt x="4436479" y="2668164"/>
                </a:lnTo>
                <a:lnTo>
                  <a:pt x="4449133" y="2624422"/>
                </a:lnTo>
                <a:lnTo>
                  <a:pt x="4458356" y="2579329"/>
                </a:lnTo>
                <a:lnTo>
                  <a:pt x="4463998" y="2533033"/>
                </a:lnTo>
                <a:lnTo>
                  <a:pt x="4465912" y="2485683"/>
                </a:lnTo>
                <a:lnTo>
                  <a:pt x="4465912" y="577326"/>
                </a:lnTo>
                <a:lnTo>
                  <a:pt x="4463998" y="529978"/>
                </a:lnTo>
                <a:lnTo>
                  <a:pt x="4458356" y="483684"/>
                </a:lnTo>
                <a:lnTo>
                  <a:pt x="4449133" y="438591"/>
                </a:lnTo>
                <a:lnTo>
                  <a:pt x="4436479" y="394850"/>
                </a:lnTo>
                <a:lnTo>
                  <a:pt x="4420543" y="352609"/>
                </a:lnTo>
                <a:lnTo>
                  <a:pt x="4401472" y="312016"/>
                </a:lnTo>
                <a:lnTo>
                  <a:pt x="4379415" y="273220"/>
                </a:lnTo>
                <a:lnTo>
                  <a:pt x="4354522" y="236369"/>
                </a:lnTo>
                <a:lnTo>
                  <a:pt x="4326940" y="201612"/>
                </a:lnTo>
                <a:lnTo>
                  <a:pt x="4296817" y="169099"/>
                </a:lnTo>
                <a:lnTo>
                  <a:pt x="4264304" y="138976"/>
                </a:lnTo>
                <a:lnTo>
                  <a:pt x="4229547" y="111393"/>
                </a:lnTo>
                <a:lnTo>
                  <a:pt x="4192697" y="86499"/>
                </a:lnTo>
                <a:lnTo>
                  <a:pt x="4153901" y="64442"/>
                </a:lnTo>
                <a:lnTo>
                  <a:pt x="4113307" y="45370"/>
                </a:lnTo>
                <a:lnTo>
                  <a:pt x="4071066" y="29433"/>
                </a:lnTo>
                <a:lnTo>
                  <a:pt x="4027324" y="16779"/>
                </a:lnTo>
                <a:lnTo>
                  <a:pt x="3982231" y="7556"/>
                </a:lnTo>
                <a:lnTo>
                  <a:pt x="3935935" y="1913"/>
                </a:lnTo>
                <a:lnTo>
                  <a:pt x="3888585" y="0"/>
                </a:lnTo>
                <a:lnTo>
                  <a:pt x="577326" y="0"/>
                </a:lnTo>
                <a:lnTo>
                  <a:pt x="529976" y="1913"/>
                </a:lnTo>
                <a:lnTo>
                  <a:pt x="483680" y="7556"/>
                </a:lnTo>
                <a:lnTo>
                  <a:pt x="438587" y="16779"/>
                </a:lnTo>
                <a:lnTo>
                  <a:pt x="394846" y="29433"/>
                </a:lnTo>
                <a:lnTo>
                  <a:pt x="352604" y="45370"/>
                </a:lnTo>
                <a:lnTo>
                  <a:pt x="312011" y="64442"/>
                </a:lnTo>
                <a:lnTo>
                  <a:pt x="273214" y="86499"/>
                </a:lnTo>
                <a:lnTo>
                  <a:pt x="236364" y="111393"/>
                </a:lnTo>
                <a:lnTo>
                  <a:pt x="201607" y="138976"/>
                </a:lnTo>
                <a:lnTo>
                  <a:pt x="169094" y="169099"/>
                </a:lnTo>
                <a:lnTo>
                  <a:pt x="138972" y="201612"/>
                </a:lnTo>
                <a:lnTo>
                  <a:pt x="111389" y="236369"/>
                </a:lnTo>
                <a:lnTo>
                  <a:pt x="86496" y="273220"/>
                </a:lnTo>
                <a:lnTo>
                  <a:pt x="64439" y="312016"/>
                </a:lnTo>
                <a:lnTo>
                  <a:pt x="45368" y="352609"/>
                </a:lnTo>
                <a:lnTo>
                  <a:pt x="29432" y="394850"/>
                </a:lnTo>
                <a:lnTo>
                  <a:pt x="16778" y="438591"/>
                </a:lnTo>
                <a:lnTo>
                  <a:pt x="7556" y="483684"/>
                </a:lnTo>
                <a:lnTo>
                  <a:pt x="1913" y="529978"/>
                </a:lnTo>
                <a:lnTo>
                  <a:pt x="0" y="577326"/>
                </a:lnTo>
                <a:lnTo>
                  <a:pt x="0" y="3063010"/>
                </a:lnTo>
                <a:lnTo>
                  <a:pt x="3888585" y="3063010"/>
                </a:lnTo>
                <a:close/>
              </a:path>
            </a:pathLst>
          </a:custGeom>
          <a:ln w="134710">
            <a:solidFill>
              <a:srgbClr val="1573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191954" y="8071209"/>
            <a:ext cx="1726564" cy="59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3750" b="1" spc="5" dirty="0">
                <a:solidFill>
                  <a:srgbClr val="707372"/>
                </a:solidFill>
                <a:latin typeface="Avenir"/>
                <a:cs typeface="Avenir"/>
              </a:rPr>
              <a:t>42%</a:t>
            </a:r>
            <a:r>
              <a:rPr sz="3750" b="1" spc="-90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sz="3750" b="1" spc="5" dirty="0">
                <a:solidFill>
                  <a:srgbClr val="707372"/>
                </a:solidFill>
                <a:latin typeface="Avenir"/>
                <a:cs typeface="Avenir"/>
              </a:rPr>
              <a:t>Of</a:t>
            </a:r>
            <a:endParaRPr sz="3750">
              <a:latin typeface="Avenir"/>
              <a:cs typeface="Aveni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191954" y="8548681"/>
            <a:ext cx="2379345" cy="1316579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R="5080" algn="just">
              <a:lnSpc>
                <a:spcPts val="2370"/>
              </a:lnSpc>
              <a:spcBef>
                <a:spcPts val="575"/>
              </a:spcBef>
            </a:pPr>
            <a:r>
              <a:rPr lang="en-GB" sz="2350" b="1" spc="10" dirty="0">
                <a:solidFill>
                  <a:srgbClr val="707372"/>
                </a:solidFill>
                <a:latin typeface="Avenir"/>
                <a:cs typeface="Avenir"/>
              </a:rPr>
              <a:t>O</a:t>
            </a:r>
            <a:r>
              <a:rPr sz="2350" b="1" spc="10" dirty="0" err="1">
                <a:solidFill>
                  <a:srgbClr val="707372"/>
                </a:solidFill>
                <a:latin typeface="Avenir"/>
                <a:cs typeface="Avenir"/>
              </a:rPr>
              <a:t>ur</a:t>
            </a:r>
            <a:r>
              <a:rPr lang="en-GB" sz="2350" b="1" spc="10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candidates  have been with  us for </a:t>
            </a:r>
            <a:r>
              <a:rPr sz="2350" b="1" dirty="0">
                <a:solidFill>
                  <a:srgbClr val="707372"/>
                </a:solidFill>
                <a:latin typeface="Avenir"/>
                <a:cs typeface="Avenir"/>
              </a:rPr>
              <a:t>more</a:t>
            </a:r>
            <a:r>
              <a:rPr sz="2350" b="1" spc="-70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than</a:t>
            </a:r>
            <a:endParaRPr sz="2350" dirty="0">
              <a:latin typeface="Avenir"/>
              <a:cs typeface="Avenir"/>
            </a:endParaRPr>
          </a:p>
          <a:p>
            <a:pPr marL="445770" algn="just">
              <a:lnSpc>
                <a:spcPts val="2380"/>
              </a:lnSpc>
            </a:pP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5</a:t>
            </a:r>
            <a:r>
              <a:rPr sz="2350" b="1" spc="-5" dirty="0">
                <a:solidFill>
                  <a:srgbClr val="707372"/>
                </a:solidFill>
                <a:latin typeface="Avenir"/>
                <a:cs typeface="Avenir"/>
              </a:rPr>
              <a:t> </a:t>
            </a:r>
            <a:r>
              <a:rPr sz="2350" b="1" spc="10" dirty="0">
                <a:solidFill>
                  <a:srgbClr val="707372"/>
                </a:solidFill>
                <a:latin typeface="Avenir"/>
                <a:cs typeface="Avenir"/>
              </a:rPr>
              <a:t>years.</a:t>
            </a:r>
            <a:endParaRPr sz="2350" dirty="0">
              <a:latin typeface="Avenir"/>
              <a:cs typeface="Avenir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6185672" y="8077621"/>
            <a:ext cx="3364865" cy="2257425"/>
          </a:xfrm>
          <a:custGeom>
            <a:avLst/>
            <a:gdLst/>
            <a:ahLst/>
            <a:cxnLst/>
            <a:rect l="l" t="t" r="r" b="b"/>
            <a:pathLst>
              <a:path w="3364865" h="2257425">
                <a:moveTo>
                  <a:pt x="0" y="2257024"/>
                </a:moveTo>
                <a:lnTo>
                  <a:pt x="3364559" y="2257024"/>
                </a:lnTo>
                <a:lnTo>
                  <a:pt x="3364559" y="0"/>
                </a:lnTo>
                <a:lnTo>
                  <a:pt x="0" y="0"/>
                </a:lnTo>
                <a:lnTo>
                  <a:pt x="0" y="2257024"/>
                </a:lnTo>
                <a:close/>
              </a:path>
            </a:pathLst>
          </a:custGeom>
          <a:ln w="12565">
            <a:solidFill>
              <a:srgbClr val="FCD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686461" y="10235994"/>
            <a:ext cx="871219" cy="222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00" b="1" spc="-5" dirty="0">
                <a:solidFill>
                  <a:srgbClr val="FFFFFF"/>
                </a:solidFill>
                <a:latin typeface="Avenir"/>
                <a:cs typeface="Avenir"/>
              </a:rPr>
              <a:t>ABOUT</a:t>
            </a:r>
            <a:r>
              <a:rPr sz="1300" b="1" spc="-85" dirty="0">
                <a:solidFill>
                  <a:srgbClr val="FFFFFF"/>
                </a:solidFill>
                <a:latin typeface="Avenir"/>
                <a:cs typeface="Avenir"/>
              </a:rPr>
              <a:t> </a:t>
            </a:r>
            <a:r>
              <a:rPr sz="1300" b="1" spc="-5" dirty="0">
                <a:solidFill>
                  <a:srgbClr val="FFFFFF"/>
                </a:solidFill>
                <a:latin typeface="Avenir"/>
                <a:cs typeface="Avenir"/>
              </a:rPr>
              <a:t>US</a:t>
            </a:r>
            <a:endParaRPr sz="1300">
              <a:latin typeface="Avenir"/>
              <a:cs typeface="Avenir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448581" y="10251467"/>
            <a:ext cx="715010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spc="20" dirty="0">
                <a:solidFill>
                  <a:srgbClr val="FFFFFF"/>
                </a:solidFill>
                <a:latin typeface="Avenir"/>
                <a:cs typeface="Avenir"/>
              </a:rPr>
              <a:t>INDEX</a:t>
            </a:r>
            <a:endParaRPr sz="1650">
              <a:latin typeface="Avenir"/>
              <a:cs typeface="Avenir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0AF6F81-43EB-4DCF-826D-6F991132E160}"/>
              </a:ext>
            </a:extLst>
          </p:cNvPr>
          <p:cNvSpPr/>
          <p:nvPr/>
        </p:nvSpPr>
        <p:spPr>
          <a:xfrm>
            <a:off x="439121" y="2225723"/>
            <a:ext cx="52521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81D63"/>
                </a:solidFill>
                <a:latin typeface="Avenir"/>
              </a:rPr>
              <a:t>About</a:t>
            </a:r>
            <a:r>
              <a:rPr lang="en-US" sz="4800" b="1" spc="-85" dirty="0">
                <a:solidFill>
                  <a:srgbClr val="FCD106"/>
                </a:solidFill>
                <a:latin typeface="Avenir"/>
              </a:rPr>
              <a:t> </a:t>
            </a:r>
            <a:r>
              <a:rPr lang="en-US" sz="4800" b="1" dirty="0">
                <a:solidFill>
                  <a:srgbClr val="157348"/>
                </a:solidFill>
                <a:latin typeface="Avenir"/>
              </a:rPr>
              <a:t>US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7CD880-79B2-BC49-B5D4-5DA0E8C49064}"/>
              </a:ext>
            </a:extLst>
          </p:cNvPr>
          <p:cNvSpPr/>
          <p:nvPr/>
        </p:nvSpPr>
        <p:spPr>
          <a:xfrm>
            <a:off x="5854981" y="7156470"/>
            <a:ext cx="4669789" cy="3496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5"/>
              </a:spcBef>
            </a:pPr>
            <a:r>
              <a:rPr lang="en-GB" sz="3600" b="1" spc="5" dirty="0">
                <a:solidFill>
                  <a:srgbClr val="081D63"/>
                </a:solidFill>
                <a:latin typeface="Avenir"/>
                <a:cs typeface="Avenir"/>
              </a:rPr>
              <a:t>Branch Network </a:t>
            </a:r>
            <a:br>
              <a:rPr lang="en-GB" sz="3600" b="1" spc="5" dirty="0">
                <a:solidFill>
                  <a:srgbClr val="081D63"/>
                </a:solidFill>
                <a:latin typeface="Avenir"/>
                <a:cs typeface="Avenir"/>
              </a:rPr>
            </a:br>
            <a:r>
              <a:rPr lang="en-GB" sz="3600" b="1" spc="5" dirty="0">
                <a:solidFill>
                  <a:srgbClr val="081D63"/>
                </a:solidFill>
                <a:latin typeface="Avenir"/>
                <a:cs typeface="Avenir"/>
              </a:rPr>
              <a:t>Liverpool</a:t>
            </a:r>
          </a:p>
          <a:p>
            <a:pPr marL="12700" marR="5080">
              <a:lnSpc>
                <a:spcPct val="100899"/>
              </a:lnSpc>
              <a:spcBef>
                <a:spcPts val="95"/>
              </a:spcBef>
            </a:pPr>
            <a:r>
              <a:rPr lang="en-GB" sz="3600" b="1" spc="5" dirty="0">
                <a:solidFill>
                  <a:srgbClr val="081D63"/>
                </a:solidFill>
                <a:latin typeface="Avenir"/>
                <a:cs typeface="Avenir"/>
              </a:rPr>
              <a:t>Manchester</a:t>
            </a:r>
          </a:p>
          <a:p>
            <a:pPr marL="12700" marR="5080">
              <a:lnSpc>
                <a:spcPct val="100899"/>
              </a:lnSpc>
              <a:spcBef>
                <a:spcPts val="95"/>
              </a:spcBef>
            </a:pPr>
            <a:r>
              <a:rPr lang="en-GB" sz="3600" b="1" spc="5" dirty="0">
                <a:solidFill>
                  <a:srgbClr val="081D63"/>
                </a:solidFill>
                <a:latin typeface="Avenir"/>
                <a:cs typeface="Avenir"/>
              </a:rPr>
              <a:t>Yorkshire</a:t>
            </a:r>
          </a:p>
          <a:p>
            <a:pPr marL="12700" marR="5080">
              <a:lnSpc>
                <a:spcPct val="100899"/>
              </a:lnSpc>
              <a:spcBef>
                <a:spcPts val="95"/>
              </a:spcBef>
            </a:pPr>
            <a:r>
              <a:rPr lang="en-GB" sz="3600" b="1" spc="5" dirty="0">
                <a:solidFill>
                  <a:srgbClr val="081D63"/>
                </a:solidFill>
                <a:latin typeface="Avenir"/>
                <a:cs typeface="Avenir"/>
              </a:rPr>
              <a:t>Lancashire</a:t>
            </a:r>
          </a:p>
          <a:p>
            <a:pPr marL="12700" marR="5080">
              <a:lnSpc>
                <a:spcPct val="100899"/>
              </a:lnSpc>
              <a:spcBef>
                <a:spcPts val="95"/>
              </a:spcBef>
            </a:pPr>
            <a:endParaRPr lang="en-GB" sz="3600" b="1" spc="5" dirty="0">
              <a:solidFill>
                <a:srgbClr val="707372"/>
              </a:solidFill>
              <a:latin typeface="Avenir"/>
              <a:cs typeface="Avenir"/>
            </a:endParaRPr>
          </a:p>
        </p:txBody>
      </p:sp>
      <p:pic>
        <p:nvPicPr>
          <p:cNvPr id="24" name="Picture 23" descr="A picture containing sitting, black, parked, red&#10;&#10;Description automatically generated">
            <a:extLst>
              <a:ext uri="{FF2B5EF4-FFF2-40B4-BE49-F238E27FC236}">
                <a16:creationId xmlns:a16="http://schemas.microsoft.com/office/drawing/2014/main" id="{10EEC773-37D4-B940-BEB3-838123B30F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553" y="316370"/>
            <a:ext cx="5556250" cy="2486260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638CAE26-9139-1343-BA0C-2BB2BC1382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271" y="6291077"/>
            <a:ext cx="5002836" cy="43122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5728" y="815136"/>
            <a:ext cx="11702340" cy="82618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795">
              <a:spcBef>
                <a:spcPts val="105"/>
              </a:spcBef>
            </a:pPr>
            <a:endParaRPr lang="en-US" sz="4400" b="1" spc="10" dirty="0">
              <a:solidFill>
                <a:srgbClr val="FCD106"/>
              </a:solidFill>
              <a:latin typeface="Avenir"/>
              <a:cs typeface="Avenir"/>
            </a:endParaRPr>
          </a:p>
          <a:p>
            <a:pPr marL="137795">
              <a:spcBef>
                <a:spcPts val="105"/>
              </a:spcBef>
            </a:pPr>
            <a:endParaRPr lang="en-US" sz="4400" b="1" spc="10" dirty="0">
              <a:solidFill>
                <a:srgbClr val="FCD106"/>
              </a:solidFill>
              <a:latin typeface="Avenir"/>
              <a:cs typeface="Avenir"/>
            </a:endParaRPr>
          </a:p>
          <a:p>
            <a:pPr marL="137795">
              <a:spcBef>
                <a:spcPts val="105"/>
              </a:spcBef>
            </a:pPr>
            <a:r>
              <a:rPr lang="en-US" sz="4400" b="1" spc="10" dirty="0">
                <a:solidFill>
                  <a:srgbClr val="157348"/>
                </a:solidFill>
                <a:latin typeface="Avenir"/>
                <a:cs typeface="Avenir"/>
              </a:rPr>
              <a:t>WHY</a:t>
            </a:r>
            <a:r>
              <a:rPr lang="en-US" sz="4400" b="1" spc="10" dirty="0">
                <a:solidFill>
                  <a:srgbClr val="081D63"/>
                </a:solidFill>
                <a:latin typeface="Avenir"/>
                <a:cs typeface="Avenir"/>
              </a:rPr>
              <a:t> CHOOSE </a:t>
            </a:r>
            <a:r>
              <a:rPr lang="en-US" sz="4400" b="1" spc="-55" dirty="0">
                <a:solidFill>
                  <a:srgbClr val="081D63"/>
                </a:solidFill>
                <a:latin typeface="Avenir"/>
                <a:cs typeface="Avenir"/>
              </a:rPr>
              <a:t>SUPPLY</a:t>
            </a:r>
            <a:r>
              <a:rPr lang="en-US" sz="4400" b="1" spc="-50" dirty="0">
                <a:solidFill>
                  <a:srgbClr val="081D63"/>
                </a:solidFill>
                <a:latin typeface="Avenir"/>
                <a:cs typeface="Avenir"/>
              </a:rPr>
              <a:t> </a:t>
            </a:r>
            <a:r>
              <a:rPr lang="en-US" sz="4400" b="1" spc="5" dirty="0">
                <a:solidFill>
                  <a:srgbClr val="081D63"/>
                </a:solidFill>
                <a:latin typeface="Avenir"/>
                <a:cs typeface="Avenir"/>
              </a:rPr>
              <a:t>TEACHING?</a:t>
            </a:r>
          </a:p>
          <a:p>
            <a:pPr marL="137795">
              <a:spcBef>
                <a:spcPts val="105"/>
              </a:spcBef>
            </a:pPr>
            <a:endParaRPr lang="en-US" sz="4400" b="1" spc="5" dirty="0">
              <a:solidFill>
                <a:srgbClr val="081D63"/>
              </a:solidFill>
              <a:latin typeface="Avenir"/>
              <a:cs typeface="Avenir"/>
            </a:endParaRPr>
          </a:p>
          <a:p>
            <a:pPr marL="149225">
              <a:lnSpc>
                <a:spcPts val="5555"/>
              </a:lnSpc>
              <a:spcBef>
                <a:spcPts val="1340"/>
              </a:spcBef>
            </a:pPr>
            <a:r>
              <a:rPr lang="en-GB" sz="4000" b="1" spc="-5" dirty="0">
                <a:solidFill>
                  <a:srgbClr val="157348"/>
                </a:solidFill>
                <a:latin typeface="Avenir"/>
                <a:cs typeface="Avenir"/>
              </a:rPr>
              <a:t>KEY</a:t>
            </a:r>
            <a:r>
              <a:rPr lang="en-GB" sz="4000" b="1" spc="-10" dirty="0">
                <a:solidFill>
                  <a:srgbClr val="157348"/>
                </a:solidFill>
                <a:latin typeface="Avenir"/>
                <a:cs typeface="Avenir"/>
              </a:rPr>
              <a:t> </a:t>
            </a:r>
            <a:r>
              <a:rPr lang="en-GB" sz="4000" b="1" spc="-5" dirty="0">
                <a:solidFill>
                  <a:srgbClr val="157348"/>
                </a:solidFill>
                <a:latin typeface="Avenir"/>
                <a:cs typeface="Avenir"/>
              </a:rPr>
              <a:t>BENEFITS</a:t>
            </a:r>
            <a:r>
              <a:rPr lang="en-GB" sz="4000" dirty="0">
                <a:solidFill>
                  <a:srgbClr val="157348"/>
                </a:solidFill>
                <a:latin typeface="Avenir"/>
                <a:cs typeface="Avenir"/>
              </a:rPr>
              <a:t> </a:t>
            </a:r>
            <a:r>
              <a:rPr lang="en-GB" sz="4400" b="1" spc="-10" dirty="0">
                <a:solidFill>
                  <a:srgbClr val="081D63"/>
                </a:solidFill>
                <a:latin typeface="Avenir"/>
                <a:cs typeface="Avenir"/>
              </a:rPr>
              <a:t>TO </a:t>
            </a:r>
            <a:r>
              <a:rPr lang="en-GB" sz="4400" b="1" spc="-110" dirty="0">
                <a:solidFill>
                  <a:srgbClr val="081D63"/>
                </a:solidFill>
                <a:latin typeface="Avenir"/>
                <a:cs typeface="Avenir"/>
              </a:rPr>
              <a:t>SUPPLY</a:t>
            </a:r>
            <a:r>
              <a:rPr lang="en-GB" sz="4400" b="1" spc="-45" dirty="0">
                <a:solidFill>
                  <a:srgbClr val="081D63"/>
                </a:solidFill>
                <a:latin typeface="Avenir"/>
                <a:cs typeface="Avenir"/>
              </a:rPr>
              <a:t> </a:t>
            </a:r>
            <a:r>
              <a:rPr lang="en-GB" sz="4400" b="1" spc="-10" dirty="0">
                <a:solidFill>
                  <a:srgbClr val="081D63"/>
                </a:solidFill>
                <a:latin typeface="Avenir"/>
                <a:cs typeface="Avenir"/>
              </a:rPr>
              <a:t>TEACHING</a:t>
            </a:r>
          </a:p>
          <a:p>
            <a:pPr marL="149225">
              <a:lnSpc>
                <a:spcPts val="5555"/>
              </a:lnSpc>
              <a:spcBef>
                <a:spcPts val="1340"/>
              </a:spcBef>
            </a:pPr>
            <a:endParaRPr lang="en-GB" sz="4400" b="1" spc="-10" dirty="0">
              <a:solidFill>
                <a:srgbClr val="081D63"/>
              </a:solidFill>
              <a:latin typeface="Avenir"/>
              <a:cs typeface="Avenir"/>
            </a:endParaRPr>
          </a:p>
          <a:p>
            <a:pPr marL="12700">
              <a:lnSpc>
                <a:spcPts val="5830"/>
              </a:lnSpc>
              <a:spcBef>
                <a:spcPts val="95"/>
              </a:spcBef>
            </a:pPr>
            <a:r>
              <a:rPr lang="en-GB" sz="4400" b="1" spc="-5" dirty="0">
                <a:solidFill>
                  <a:srgbClr val="157348"/>
                </a:solidFill>
                <a:latin typeface="Avenir"/>
                <a:cs typeface="Avenir"/>
              </a:rPr>
              <a:t>DIFFERENT</a:t>
            </a:r>
            <a:r>
              <a:rPr lang="en-GB" sz="4400" b="1" spc="-20" dirty="0">
                <a:solidFill>
                  <a:srgbClr val="081D63"/>
                </a:solidFill>
                <a:latin typeface="Avenir"/>
                <a:cs typeface="Avenir"/>
              </a:rPr>
              <a:t> </a:t>
            </a:r>
            <a:r>
              <a:rPr lang="en-GB" sz="4400" b="1" spc="-5" dirty="0">
                <a:solidFill>
                  <a:srgbClr val="081D63"/>
                </a:solidFill>
                <a:latin typeface="Avenir"/>
                <a:cs typeface="Avenir"/>
              </a:rPr>
              <a:t>TYPES OF </a:t>
            </a:r>
            <a:r>
              <a:rPr lang="en-GB" sz="4400" b="1" spc="-95" dirty="0">
                <a:solidFill>
                  <a:srgbClr val="081D63"/>
                </a:solidFill>
                <a:latin typeface="Avenir"/>
                <a:cs typeface="Avenir"/>
              </a:rPr>
              <a:t>SUPPLY</a:t>
            </a:r>
            <a:r>
              <a:rPr lang="en-GB" sz="4400" b="1" spc="-70" dirty="0">
                <a:solidFill>
                  <a:srgbClr val="081D63"/>
                </a:solidFill>
                <a:latin typeface="Avenir"/>
                <a:cs typeface="Avenir"/>
              </a:rPr>
              <a:t> </a:t>
            </a:r>
            <a:r>
              <a:rPr lang="en-GB" sz="4400" b="1" spc="-5" dirty="0">
                <a:solidFill>
                  <a:srgbClr val="081D63"/>
                </a:solidFill>
                <a:latin typeface="Avenir"/>
                <a:cs typeface="Avenir"/>
              </a:rPr>
              <a:t>TEACHING</a:t>
            </a:r>
            <a:endParaRPr lang="en-GB" sz="4400" dirty="0">
              <a:solidFill>
                <a:srgbClr val="081D63"/>
              </a:solidFill>
              <a:latin typeface="Avenir"/>
              <a:cs typeface="Avenir"/>
            </a:endParaRPr>
          </a:p>
          <a:p>
            <a:pPr marL="137795">
              <a:lnSpc>
                <a:spcPct val="100000"/>
              </a:lnSpc>
              <a:spcBef>
                <a:spcPts val="105"/>
              </a:spcBef>
            </a:pPr>
            <a:endParaRPr lang="en-GB" sz="4150" b="1" dirty="0">
              <a:solidFill>
                <a:srgbClr val="081D63"/>
              </a:solidFill>
              <a:latin typeface="Avenir"/>
              <a:cs typeface="Avenir"/>
            </a:endParaRPr>
          </a:p>
          <a:p>
            <a:pPr marL="137795">
              <a:lnSpc>
                <a:spcPct val="100000"/>
              </a:lnSpc>
              <a:spcBef>
                <a:spcPts val="105"/>
              </a:spcBef>
            </a:pPr>
            <a:r>
              <a:rPr sz="4150" b="1" dirty="0">
                <a:solidFill>
                  <a:srgbClr val="157348"/>
                </a:solidFill>
                <a:latin typeface="Avenir"/>
                <a:cs typeface="Avenir"/>
              </a:rPr>
              <a:t>CHOOSING</a:t>
            </a:r>
            <a:r>
              <a:rPr sz="4150" b="1" dirty="0">
                <a:solidFill>
                  <a:srgbClr val="081D63"/>
                </a:solidFill>
                <a:latin typeface="Avenir"/>
                <a:cs typeface="Avenir"/>
              </a:rPr>
              <a:t> THE</a:t>
            </a:r>
            <a:r>
              <a:rPr sz="4150" b="1" spc="-10" dirty="0">
                <a:solidFill>
                  <a:srgbClr val="081D63"/>
                </a:solidFill>
                <a:latin typeface="Avenir"/>
                <a:cs typeface="Avenir"/>
              </a:rPr>
              <a:t> </a:t>
            </a:r>
            <a:r>
              <a:rPr sz="4150" b="1" dirty="0">
                <a:solidFill>
                  <a:srgbClr val="081D63"/>
                </a:solidFill>
                <a:latin typeface="Avenir"/>
                <a:cs typeface="Avenir"/>
              </a:rPr>
              <a:t>RIGHT</a:t>
            </a:r>
            <a:r>
              <a:rPr lang="en-GB" sz="4150" b="1" dirty="0">
                <a:solidFill>
                  <a:srgbClr val="081D63"/>
                </a:solidFill>
                <a:latin typeface="Avenir"/>
                <a:cs typeface="Avenir"/>
              </a:rPr>
              <a:t> </a:t>
            </a:r>
            <a:r>
              <a:rPr sz="4950" b="1" spc="-5" dirty="0">
                <a:solidFill>
                  <a:srgbClr val="081D63"/>
                </a:solidFill>
                <a:latin typeface="Avenir"/>
                <a:cs typeface="Avenir"/>
              </a:rPr>
              <a:t>AGENCY FOR</a:t>
            </a:r>
            <a:r>
              <a:rPr sz="4950" b="1" spc="-20" dirty="0">
                <a:solidFill>
                  <a:srgbClr val="081D63"/>
                </a:solidFill>
                <a:latin typeface="Avenir"/>
                <a:cs typeface="Avenir"/>
              </a:rPr>
              <a:t> </a:t>
            </a:r>
            <a:r>
              <a:rPr sz="4950" b="1" spc="-5" dirty="0">
                <a:solidFill>
                  <a:srgbClr val="081D63"/>
                </a:solidFill>
                <a:latin typeface="Avenir"/>
                <a:cs typeface="Avenir"/>
              </a:rPr>
              <a:t>YOU</a:t>
            </a:r>
            <a:endParaRPr lang="en-GB" sz="4950" b="1" spc="-5" dirty="0">
              <a:solidFill>
                <a:srgbClr val="081D63"/>
              </a:solidFill>
              <a:latin typeface="Avenir"/>
              <a:cs typeface="Avenir"/>
            </a:endParaRPr>
          </a:p>
          <a:p>
            <a:pPr marL="137795">
              <a:lnSpc>
                <a:spcPct val="100000"/>
              </a:lnSpc>
              <a:spcBef>
                <a:spcPts val="105"/>
              </a:spcBef>
            </a:pPr>
            <a:endParaRPr lang="en-GB" sz="4950" b="1" spc="-5" dirty="0">
              <a:solidFill>
                <a:srgbClr val="081D63"/>
              </a:solidFill>
              <a:latin typeface="Avenir"/>
              <a:cs typeface="Avenir"/>
            </a:endParaRPr>
          </a:p>
          <a:p>
            <a:pPr marL="137795">
              <a:lnSpc>
                <a:spcPct val="100000"/>
              </a:lnSpc>
              <a:spcBef>
                <a:spcPts val="105"/>
              </a:spcBef>
            </a:pPr>
            <a:r>
              <a:rPr lang="en-GB" sz="4400" b="1" spc="-5" dirty="0">
                <a:solidFill>
                  <a:srgbClr val="157348"/>
                </a:solidFill>
                <a:latin typeface="Avenir"/>
                <a:cs typeface="Avenir"/>
              </a:rPr>
              <a:t>REGISTRATION </a:t>
            </a:r>
            <a:endParaRPr sz="4400" dirty="0">
              <a:solidFill>
                <a:srgbClr val="157348"/>
              </a:solidFill>
              <a:latin typeface="Avenir"/>
              <a:cs typeface="Aveni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753403" y="1808022"/>
            <a:ext cx="6151087" cy="4775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753403" y="6653412"/>
            <a:ext cx="6410830" cy="39534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“Research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some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recruitment agencies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before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you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regis-  </a:t>
            </a:r>
            <a:r>
              <a:rPr sz="1950" i="1" spc="-35" dirty="0">
                <a:solidFill>
                  <a:srgbClr val="707372"/>
                </a:solidFill>
                <a:latin typeface="Avenir-MediumOblique"/>
                <a:cs typeface="Avenir-MediumOblique"/>
              </a:rPr>
              <a:t>ter,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spending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the time to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choose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a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good agency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will save 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you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time in the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future. </a:t>
            </a:r>
            <a:r>
              <a:rPr sz="1950" i="1" spc="-60" dirty="0">
                <a:solidFill>
                  <a:srgbClr val="707372"/>
                </a:solidFill>
                <a:latin typeface="Avenir-MediumOblique"/>
                <a:cs typeface="Avenir-MediumOblique"/>
              </a:rPr>
              <a:t>You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don’t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want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to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be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worried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about 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looking for your next </a:t>
            </a:r>
            <a:r>
              <a:rPr sz="1950" i="1" dirty="0">
                <a:solidFill>
                  <a:srgbClr val="707372"/>
                </a:solidFill>
                <a:latin typeface="Avenir-MediumOblique"/>
                <a:cs typeface="Avenir-MediumOblique"/>
              </a:rPr>
              <a:t>role, </a:t>
            </a:r>
            <a:r>
              <a:rPr sz="1950" i="1" spc="-15" dirty="0">
                <a:solidFill>
                  <a:srgbClr val="707372"/>
                </a:solidFill>
                <a:latin typeface="Avenir-MediumOblique"/>
                <a:cs typeface="Avenir-MediumOblique"/>
              </a:rPr>
              <a:t>that’s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what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a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good agency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is </a:t>
            </a:r>
            <a:r>
              <a:rPr sz="1950" i="1" spc="-35" dirty="0">
                <a:solidFill>
                  <a:srgbClr val="707372"/>
                </a:solidFill>
                <a:latin typeface="Avenir-MediumOblique"/>
                <a:cs typeface="Avenir-MediumOblique"/>
              </a:rPr>
              <a:t>for, 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you need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to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spend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your time focused in the classroom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and 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getting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organised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for</a:t>
            </a:r>
            <a:r>
              <a:rPr sz="1950" i="1" spc="-5" dirty="0">
                <a:solidFill>
                  <a:srgbClr val="707372"/>
                </a:solidFill>
                <a:latin typeface="Avenir-MediumOblique"/>
                <a:cs typeface="Avenir-MediumOblique"/>
              </a:rPr>
              <a:t>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lessons.</a:t>
            </a:r>
            <a:endParaRPr sz="1950" dirty="0">
              <a:latin typeface="Avenir-MediumOblique"/>
              <a:cs typeface="Avenir-MediumOblique"/>
            </a:endParaRPr>
          </a:p>
          <a:p>
            <a:pPr marL="12700" marR="25400">
              <a:lnSpc>
                <a:spcPct val="101499"/>
              </a:lnSpc>
              <a:spcBef>
                <a:spcPts val="2375"/>
              </a:spcBef>
            </a:pP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I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enjoy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doing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daily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and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short-term assignments, I’ve signed  with </a:t>
            </a:r>
            <a:r>
              <a:rPr lang="en-GB" sz="1950" i="1" spc="-15" dirty="0">
                <a:solidFill>
                  <a:srgbClr val="707372"/>
                </a:solidFill>
                <a:latin typeface="Avenir-MediumOblique"/>
                <a:cs typeface="Avenir-MediumOblique"/>
              </a:rPr>
              <a:t>TES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, and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trust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them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completely to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organise 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my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work;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don’t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jump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from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agency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to </a:t>
            </a:r>
            <a:r>
              <a:rPr sz="1950" i="1" spc="-10" dirty="0">
                <a:solidFill>
                  <a:srgbClr val="707372"/>
                </a:solidFill>
                <a:latin typeface="Avenir-MediumOblique"/>
                <a:cs typeface="Avenir-MediumOblique"/>
              </a:rPr>
              <a:t>agency,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you’ll never  build a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good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rapport or</a:t>
            </a:r>
            <a:r>
              <a:rPr sz="1950" i="1" spc="-20" dirty="0">
                <a:solidFill>
                  <a:srgbClr val="707372"/>
                </a:solidFill>
                <a:latin typeface="Avenir-MediumOblique"/>
                <a:cs typeface="Avenir-MediumOblique"/>
              </a:rPr>
              <a:t>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relationship”.</a:t>
            </a:r>
            <a:endParaRPr sz="1950" dirty="0">
              <a:latin typeface="Avenir-MediumOblique"/>
              <a:cs typeface="Avenir-MediumOblique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b="1" spc="10" dirty="0">
                <a:solidFill>
                  <a:srgbClr val="707372"/>
                </a:solidFill>
                <a:latin typeface="Avenir-Heavy"/>
                <a:cs typeface="Avenir-Heavy"/>
              </a:rPr>
              <a:t>David, </a:t>
            </a:r>
            <a:r>
              <a:rPr sz="1950" b="1" spc="15" dirty="0">
                <a:solidFill>
                  <a:srgbClr val="707372"/>
                </a:solidFill>
                <a:latin typeface="Avenir-Heavy"/>
                <a:cs typeface="Avenir-Heavy"/>
              </a:rPr>
              <a:t>Secondary </a:t>
            </a:r>
            <a:r>
              <a:rPr sz="1950" b="1" spc="10" dirty="0">
                <a:solidFill>
                  <a:srgbClr val="707372"/>
                </a:solidFill>
                <a:latin typeface="Avenir-Heavy"/>
                <a:cs typeface="Avenir-Heavy"/>
              </a:rPr>
              <a:t>School,</a:t>
            </a:r>
            <a:r>
              <a:rPr sz="1950" b="1" spc="-15" dirty="0">
                <a:solidFill>
                  <a:srgbClr val="707372"/>
                </a:solidFill>
                <a:latin typeface="Avenir-Heavy"/>
                <a:cs typeface="Avenir-Heavy"/>
              </a:rPr>
              <a:t> </a:t>
            </a:r>
            <a:r>
              <a:rPr lang="en-GB" sz="1950" b="1" spc="5" dirty="0">
                <a:solidFill>
                  <a:srgbClr val="707372"/>
                </a:solidFill>
                <a:latin typeface="Avenir-Heavy"/>
                <a:cs typeface="Avenir-Heavy"/>
              </a:rPr>
              <a:t>Manchester</a:t>
            </a:r>
            <a:endParaRPr sz="1950" dirty="0">
              <a:latin typeface="Avenir-Heavy"/>
              <a:cs typeface="Avenir-Heavy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164233" y="436083"/>
            <a:ext cx="62293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5" dirty="0">
                <a:solidFill>
                  <a:srgbClr val="FFFFFF"/>
                </a:solidFill>
                <a:latin typeface="Avenir"/>
                <a:cs typeface="Avenir"/>
              </a:rPr>
              <a:t>INDEX</a:t>
            </a:r>
            <a:endParaRPr sz="1450">
              <a:latin typeface="Avenir"/>
              <a:cs typeface="Avenir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24042" y="9455261"/>
            <a:ext cx="758825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b="1" spc="15" dirty="0">
                <a:solidFill>
                  <a:srgbClr val="FFFFFF"/>
                </a:solidFill>
                <a:latin typeface="Avenir"/>
                <a:cs typeface="Avenir"/>
              </a:rPr>
              <a:t>ABOUT</a:t>
            </a:r>
            <a:r>
              <a:rPr sz="1100" b="1" spc="-65" dirty="0">
                <a:solidFill>
                  <a:srgbClr val="FFFFFF"/>
                </a:solidFill>
                <a:latin typeface="Avenir"/>
                <a:cs typeface="Avenir"/>
              </a:rPr>
              <a:t> </a:t>
            </a:r>
            <a:r>
              <a:rPr sz="1100" b="1" spc="10" dirty="0">
                <a:solidFill>
                  <a:srgbClr val="FFFFFF"/>
                </a:solidFill>
                <a:latin typeface="Avenir"/>
                <a:cs typeface="Avenir"/>
              </a:rPr>
              <a:t>US</a:t>
            </a:r>
            <a:endParaRPr sz="1100">
              <a:latin typeface="Avenir"/>
              <a:cs typeface="Avenir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5BA2062-067E-47B0-9A2F-4A3A174A8478}"/>
              </a:ext>
            </a:extLst>
          </p:cNvPr>
          <p:cNvSpPr/>
          <p:nvPr/>
        </p:nvSpPr>
        <p:spPr>
          <a:xfrm>
            <a:off x="3189616" y="5310736"/>
            <a:ext cx="6248400" cy="2033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>
              <a:spcBef>
                <a:spcPts val="105"/>
              </a:spcBef>
            </a:pPr>
            <a:endParaRPr lang="en-US" sz="4150" b="1" dirty="0">
              <a:solidFill>
                <a:srgbClr val="FCD106"/>
              </a:solidFill>
              <a:latin typeface="Avenir"/>
              <a:cs typeface="Avenir"/>
            </a:endParaRPr>
          </a:p>
          <a:p>
            <a:pPr marL="12700" lvl="0">
              <a:spcBef>
                <a:spcPts val="105"/>
              </a:spcBef>
            </a:pPr>
            <a:endParaRPr lang="en-US" sz="4150" b="1" dirty="0">
              <a:solidFill>
                <a:srgbClr val="FCD106"/>
              </a:solidFill>
              <a:latin typeface="Avenir"/>
              <a:cs typeface="Avenir"/>
            </a:endParaRPr>
          </a:p>
          <a:p>
            <a:pPr marL="12700" lvl="0">
              <a:spcBef>
                <a:spcPts val="105"/>
              </a:spcBef>
            </a:pPr>
            <a:endParaRPr lang="en-US" sz="4150" b="1" dirty="0">
              <a:solidFill>
                <a:srgbClr val="FCD106"/>
              </a:solidFill>
              <a:latin typeface="Avenir"/>
              <a:cs typeface="Avenir"/>
            </a:endParaRPr>
          </a:p>
        </p:txBody>
      </p:sp>
      <p:pic>
        <p:nvPicPr>
          <p:cNvPr id="10" name="Picture 9" descr="A picture containing sitting, black, parked, red&#10;&#10;Description automatically generated">
            <a:extLst>
              <a:ext uri="{FF2B5EF4-FFF2-40B4-BE49-F238E27FC236}">
                <a16:creationId xmlns:a16="http://schemas.microsoft.com/office/drawing/2014/main" id="{81C48F77-6467-494F-83CF-AA9400590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522" y="186584"/>
            <a:ext cx="3703850" cy="1657365"/>
          </a:xfrm>
          <a:prstGeom prst="rect">
            <a:avLst/>
          </a:prstGeom>
        </p:spPr>
      </p:pic>
      <p:pic>
        <p:nvPicPr>
          <p:cNvPr id="11" name="Picture 10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0711B8D7-FF61-0044-AC8F-657099280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28" y="536609"/>
            <a:ext cx="9941546" cy="1436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51130" y="534112"/>
            <a:ext cx="452478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z="4800" spc="20" dirty="0">
                <a:solidFill>
                  <a:srgbClr val="3F873F"/>
                </a:solidFill>
              </a:rPr>
              <a:t>CONTACT </a:t>
            </a:r>
            <a:r>
              <a:rPr sz="4800" dirty="0">
                <a:solidFill>
                  <a:schemeClr val="tx2"/>
                </a:solidFill>
              </a:rPr>
              <a:t>US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9164233" y="436083"/>
            <a:ext cx="62293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5" dirty="0">
                <a:solidFill>
                  <a:srgbClr val="FFFFFF"/>
                </a:solidFill>
                <a:latin typeface="Avenir"/>
                <a:cs typeface="Avenir"/>
              </a:rPr>
              <a:t>INDEX</a:t>
            </a:r>
            <a:endParaRPr sz="1450">
              <a:latin typeface="Avenir"/>
              <a:cs typeface="Avenir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83100" y="10479246"/>
            <a:ext cx="6769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FFFFFF"/>
                </a:solidFill>
                <a:latin typeface="Avenir"/>
                <a:cs typeface="Avenir"/>
              </a:rPr>
              <a:t>ABOUT</a:t>
            </a:r>
            <a:r>
              <a:rPr sz="1000" b="1" spc="-70" dirty="0">
                <a:solidFill>
                  <a:srgbClr val="FFFFFF"/>
                </a:solidFill>
                <a:latin typeface="Avenir"/>
                <a:cs typeface="Avenir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venir"/>
                <a:cs typeface="Avenir"/>
              </a:rPr>
              <a:t>US</a:t>
            </a:r>
            <a:endParaRPr sz="1000">
              <a:latin typeface="Avenir"/>
              <a:cs typeface="Avenir"/>
            </a:endParaRPr>
          </a:p>
        </p:txBody>
      </p:sp>
      <p:sp>
        <p:nvSpPr>
          <p:cNvPr id="40" name="object 33">
            <a:extLst>
              <a:ext uri="{FF2B5EF4-FFF2-40B4-BE49-F238E27FC236}">
                <a16:creationId xmlns:a16="http://schemas.microsoft.com/office/drawing/2014/main" id="{4F0A23A8-99BD-E84F-9C88-E20C3864C91C}"/>
              </a:ext>
            </a:extLst>
          </p:cNvPr>
          <p:cNvSpPr txBox="1"/>
          <p:nvPr/>
        </p:nvSpPr>
        <p:spPr>
          <a:xfrm>
            <a:off x="8463139" y="9619125"/>
            <a:ext cx="7409815" cy="62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sz="1950" i="1" spc="-10" dirty="0">
                <a:solidFill>
                  <a:srgbClr val="707372"/>
                </a:solidFill>
                <a:latin typeface="Avenir-MediumOblique"/>
                <a:cs typeface="Avenir-MediumOblique"/>
              </a:rPr>
              <a:t>We’d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really appreciate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you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sharing our details with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any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friends or  colleagues </a:t>
            </a:r>
            <a:r>
              <a:rPr sz="1950" i="1" spc="15" dirty="0">
                <a:solidFill>
                  <a:srgbClr val="707372"/>
                </a:solidFill>
                <a:latin typeface="Avenir-MediumOblique"/>
                <a:cs typeface="Avenir-MediumOblique"/>
              </a:rPr>
              <a:t>who may be </a:t>
            </a:r>
            <a:r>
              <a:rPr sz="1950" i="1" spc="5" dirty="0">
                <a:solidFill>
                  <a:srgbClr val="707372"/>
                </a:solidFill>
                <a:latin typeface="Avenir-MediumOblique"/>
                <a:cs typeface="Avenir-MediumOblique"/>
              </a:rPr>
              <a:t>interested -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thank</a:t>
            </a:r>
            <a:r>
              <a:rPr sz="1950" i="1" spc="-25" dirty="0">
                <a:solidFill>
                  <a:srgbClr val="707372"/>
                </a:solidFill>
                <a:latin typeface="Avenir-MediumOblique"/>
                <a:cs typeface="Avenir-MediumOblique"/>
              </a:rPr>
              <a:t> </a:t>
            </a:r>
            <a:r>
              <a:rPr sz="1950" i="1" spc="10" dirty="0">
                <a:solidFill>
                  <a:srgbClr val="707372"/>
                </a:solidFill>
                <a:latin typeface="Avenir-MediumOblique"/>
                <a:cs typeface="Avenir-MediumOblique"/>
              </a:rPr>
              <a:t>you.</a:t>
            </a:r>
            <a:endParaRPr sz="1950" dirty="0">
              <a:latin typeface="Avenir-MediumOblique"/>
              <a:cs typeface="Avenir-MediumOblique"/>
            </a:endParaRPr>
          </a:p>
        </p:txBody>
      </p:sp>
      <p:sp>
        <p:nvSpPr>
          <p:cNvPr id="51" name="object 14">
            <a:extLst>
              <a:ext uri="{FF2B5EF4-FFF2-40B4-BE49-F238E27FC236}">
                <a16:creationId xmlns:a16="http://schemas.microsoft.com/office/drawing/2014/main" id="{1A58B2AD-FD8D-8C47-BD38-5B1B6ACD62A5}"/>
              </a:ext>
            </a:extLst>
          </p:cNvPr>
          <p:cNvSpPr txBox="1"/>
          <p:nvPr/>
        </p:nvSpPr>
        <p:spPr>
          <a:xfrm>
            <a:off x="663096" y="2612253"/>
            <a:ext cx="3122930" cy="12319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20" dirty="0">
                <a:solidFill>
                  <a:srgbClr val="3F873F"/>
                </a:solidFill>
                <a:latin typeface="Avenir"/>
                <a:cs typeface="Avenir"/>
              </a:rPr>
              <a:t>SEND</a:t>
            </a:r>
            <a:endParaRPr sz="1950" dirty="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15" dirty="0">
                <a:solidFill>
                  <a:srgbClr val="1C355E"/>
                </a:solidFill>
                <a:latin typeface="Avenir"/>
                <a:cs typeface="Avenir"/>
              </a:rPr>
              <a:t>Ray</a:t>
            </a:r>
            <a:r>
              <a:rPr sz="195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Loftus</a:t>
            </a:r>
            <a:endParaRPr sz="1950" dirty="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-100" dirty="0">
                <a:solidFill>
                  <a:srgbClr val="1C355E"/>
                </a:solidFill>
                <a:latin typeface="Avenir"/>
                <a:cs typeface="Avenir"/>
              </a:rPr>
              <a:t>T: </a:t>
            </a:r>
            <a:r>
              <a:rPr sz="1950" spc="15" dirty="0">
                <a:solidFill>
                  <a:srgbClr val="1C355E"/>
                </a:solidFill>
                <a:latin typeface="Avenir"/>
                <a:cs typeface="Avenir"/>
              </a:rPr>
              <a:t>0151 480 8818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(option</a:t>
            </a:r>
            <a:r>
              <a:rPr sz="1950" spc="2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1)</a:t>
            </a:r>
            <a:endParaRPr sz="1950" dirty="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E:</a:t>
            </a:r>
            <a:r>
              <a:rPr sz="1950" spc="-5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5" dirty="0">
                <a:solidFill>
                  <a:srgbClr val="1C355E"/>
                </a:solidFill>
                <a:latin typeface="Avenir"/>
                <a:cs typeface="Avenir"/>
                <a:hlinkClick r:id="rId3"/>
              </a:rPr>
              <a:t>ray@tessupply.co.uk</a:t>
            </a:r>
            <a:endParaRPr sz="1950" dirty="0">
              <a:latin typeface="Avenir"/>
              <a:cs typeface="Avenir"/>
            </a:endParaRPr>
          </a:p>
        </p:txBody>
      </p:sp>
      <p:sp>
        <p:nvSpPr>
          <p:cNvPr id="52" name="object 15">
            <a:extLst>
              <a:ext uri="{FF2B5EF4-FFF2-40B4-BE49-F238E27FC236}">
                <a16:creationId xmlns:a16="http://schemas.microsoft.com/office/drawing/2014/main" id="{FB0B8776-B5DD-6D42-8D41-16AC381AB616}"/>
              </a:ext>
            </a:extLst>
          </p:cNvPr>
          <p:cNvSpPr txBox="1"/>
          <p:nvPr/>
        </p:nvSpPr>
        <p:spPr>
          <a:xfrm>
            <a:off x="4463525" y="2612253"/>
            <a:ext cx="3253104" cy="12319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5" dirty="0">
                <a:solidFill>
                  <a:srgbClr val="3F873F"/>
                </a:solidFill>
                <a:latin typeface="Avenir"/>
                <a:cs typeface="Avenir"/>
              </a:rPr>
              <a:t>PRIMARY</a:t>
            </a:r>
            <a:endParaRPr sz="1950" dirty="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Jonathan</a:t>
            </a:r>
            <a:r>
              <a:rPr sz="195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15" dirty="0">
                <a:solidFill>
                  <a:srgbClr val="1C355E"/>
                </a:solidFill>
                <a:latin typeface="Avenir"/>
                <a:cs typeface="Avenir"/>
              </a:rPr>
              <a:t>England</a:t>
            </a:r>
            <a:endParaRPr sz="1950" dirty="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-100" dirty="0">
                <a:solidFill>
                  <a:srgbClr val="1C355E"/>
                </a:solidFill>
                <a:latin typeface="Avenir"/>
                <a:cs typeface="Avenir"/>
              </a:rPr>
              <a:t>T: </a:t>
            </a:r>
            <a:r>
              <a:rPr sz="1950" spc="15" dirty="0">
                <a:solidFill>
                  <a:srgbClr val="1C355E"/>
                </a:solidFill>
                <a:latin typeface="Avenir"/>
                <a:cs typeface="Avenir"/>
              </a:rPr>
              <a:t>0151 480 8818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(option</a:t>
            </a:r>
            <a:r>
              <a:rPr sz="1950" spc="35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1)</a:t>
            </a:r>
            <a:endParaRPr sz="1950" dirty="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E:</a:t>
            </a:r>
            <a:r>
              <a:rPr sz="1950" spc="-2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5" dirty="0">
                <a:solidFill>
                  <a:srgbClr val="1C355E"/>
                </a:solidFill>
                <a:latin typeface="Avenir"/>
                <a:cs typeface="Avenir"/>
                <a:hlinkClick r:id="rId4"/>
              </a:rPr>
              <a:t>jonathan@tessupply.co.uk</a:t>
            </a:r>
            <a:endParaRPr sz="1950" dirty="0">
              <a:latin typeface="Avenir"/>
              <a:cs typeface="Avenir"/>
            </a:endParaRPr>
          </a:p>
        </p:txBody>
      </p:sp>
      <p:sp>
        <p:nvSpPr>
          <p:cNvPr id="53" name="object 16">
            <a:extLst>
              <a:ext uri="{FF2B5EF4-FFF2-40B4-BE49-F238E27FC236}">
                <a16:creationId xmlns:a16="http://schemas.microsoft.com/office/drawing/2014/main" id="{F8635D04-B10D-6C4B-B0B1-56E10C09558C}"/>
              </a:ext>
            </a:extLst>
          </p:cNvPr>
          <p:cNvSpPr txBox="1"/>
          <p:nvPr/>
        </p:nvSpPr>
        <p:spPr>
          <a:xfrm>
            <a:off x="8263954" y="2612253"/>
            <a:ext cx="3122930" cy="12319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10" dirty="0">
                <a:solidFill>
                  <a:srgbClr val="3F873F"/>
                </a:solidFill>
                <a:latin typeface="Avenir"/>
                <a:cs typeface="Avenir"/>
              </a:rPr>
              <a:t>SECONDARY</a:t>
            </a:r>
            <a:endParaRPr sz="195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Kirsty</a:t>
            </a:r>
            <a:r>
              <a:rPr sz="195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15" dirty="0">
                <a:solidFill>
                  <a:srgbClr val="1C355E"/>
                </a:solidFill>
                <a:latin typeface="Avenir"/>
                <a:cs typeface="Avenir"/>
              </a:rPr>
              <a:t>Reeves</a:t>
            </a:r>
            <a:endParaRPr sz="195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-100" dirty="0">
                <a:solidFill>
                  <a:srgbClr val="1C355E"/>
                </a:solidFill>
                <a:latin typeface="Avenir"/>
                <a:cs typeface="Avenir"/>
              </a:rPr>
              <a:t>T: </a:t>
            </a:r>
            <a:r>
              <a:rPr sz="1950" spc="15" dirty="0">
                <a:solidFill>
                  <a:srgbClr val="1C355E"/>
                </a:solidFill>
                <a:latin typeface="Avenir"/>
                <a:cs typeface="Avenir"/>
              </a:rPr>
              <a:t>0151 480 8818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(option</a:t>
            </a:r>
            <a:r>
              <a:rPr sz="1950" spc="2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1)</a:t>
            </a:r>
            <a:endParaRPr sz="195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E:</a:t>
            </a:r>
            <a:r>
              <a:rPr sz="1950" spc="-1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5" dirty="0">
                <a:solidFill>
                  <a:srgbClr val="1C355E"/>
                </a:solidFill>
                <a:latin typeface="Avenir"/>
                <a:cs typeface="Avenir"/>
                <a:hlinkClick r:id="rId5"/>
              </a:rPr>
              <a:t>kirsty@tessupply.co.uk</a:t>
            </a:r>
            <a:endParaRPr sz="1950">
              <a:latin typeface="Avenir"/>
              <a:cs typeface="Avenir"/>
            </a:endParaRPr>
          </a:p>
        </p:txBody>
      </p:sp>
      <p:sp>
        <p:nvSpPr>
          <p:cNvPr id="54" name="object 17">
            <a:extLst>
              <a:ext uri="{FF2B5EF4-FFF2-40B4-BE49-F238E27FC236}">
                <a16:creationId xmlns:a16="http://schemas.microsoft.com/office/drawing/2014/main" id="{D34CFEB1-0A82-894E-9A9F-328487A0E241}"/>
              </a:ext>
            </a:extLst>
          </p:cNvPr>
          <p:cNvSpPr txBox="1"/>
          <p:nvPr/>
        </p:nvSpPr>
        <p:spPr>
          <a:xfrm>
            <a:off x="12064383" y="2612253"/>
            <a:ext cx="3122930" cy="12319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10" dirty="0">
                <a:solidFill>
                  <a:srgbClr val="3F873F"/>
                </a:solidFill>
                <a:latin typeface="Avenir"/>
                <a:cs typeface="Avenir"/>
              </a:rPr>
              <a:t>FURTHER</a:t>
            </a:r>
            <a:r>
              <a:rPr sz="1950" b="1" spc="-5" dirty="0">
                <a:solidFill>
                  <a:srgbClr val="3F873F"/>
                </a:solidFill>
                <a:latin typeface="Avenir"/>
                <a:cs typeface="Avenir"/>
              </a:rPr>
              <a:t> EDUCATION</a:t>
            </a:r>
            <a:endParaRPr sz="195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Kirsty</a:t>
            </a:r>
            <a:r>
              <a:rPr sz="195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15" dirty="0">
                <a:solidFill>
                  <a:srgbClr val="1C355E"/>
                </a:solidFill>
                <a:latin typeface="Avenir"/>
                <a:cs typeface="Avenir"/>
              </a:rPr>
              <a:t>Reeves</a:t>
            </a:r>
            <a:endParaRPr sz="195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-100" dirty="0">
                <a:solidFill>
                  <a:srgbClr val="1C355E"/>
                </a:solidFill>
                <a:latin typeface="Avenir"/>
                <a:cs typeface="Avenir"/>
              </a:rPr>
              <a:t>T: </a:t>
            </a:r>
            <a:r>
              <a:rPr sz="1950" spc="15" dirty="0">
                <a:solidFill>
                  <a:srgbClr val="1C355E"/>
                </a:solidFill>
                <a:latin typeface="Avenir"/>
                <a:cs typeface="Avenir"/>
              </a:rPr>
              <a:t>0151 480 8818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(option</a:t>
            </a:r>
            <a:r>
              <a:rPr sz="1950" spc="2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1)</a:t>
            </a:r>
            <a:endParaRPr sz="1950">
              <a:latin typeface="Avenir"/>
              <a:cs typeface="Avenir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950" spc="10" dirty="0">
                <a:solidFill>
                  <a:srgbClr val="1C355E"/>
                </a:solidFill>
                <a:latin typeface="Avenir"/>
                <a:cs typeface="Avenir"/>
              </a:rPr>
              <a:t>E:</a:t>
            </a:r>
            <a:r>
              <a:rPr sz="1950" spc="-1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sz="1950" spc="5" dirty="0">
                <a:solidFill>
                  <a:srgbClr val="1C355E"/>
                </a:solidFill>
                <a:latin typeface="Avenir"/>
                <a:cs typeface="Avenir"/>
                <a:hlinkClick r:id="rId5"/>
              </a:rPr>
              <a:t>kirsty@tessupply.co.uk</a:t>
            </a:r>
            <a:endParaRPr sz="1950">
              <a:latin typeface="Avenir"/>
              <a:cs typeface="Avenir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B12C49-AC41-4240-B8EB-892E3E104890}"/>
              </a:ext>
            </a:extLst>
          </p:cNvPr>
          <p:cNvGrpSpPr/>
          <p:nvPr/>
        </p:nvGrpSpPr>
        <p:grpSpPr>
          <a:xfrm>
            <a:off x="4258323" y="4325561"/>
            <a:ext cx="3521691" cy="5189370"/>
            <a:chOff x="5334975" y="4264568"/>
            <a:chExt cx="3521691" cy="5189370"/>
          </a:xfrm>
        </p:grpSpPr>
        <p:sp>
          <p:nvSpPr>
            <p:cNvPr id="46" name="object 10">
              <a:extLst>
                <a:ext uri="{FF2B5EF4-FFF2-40B4-BE49-F238E27FC236}">
                  <a16:creationId xmlns:a16="http://schemas.microsoft.com/office/drawing/2014/main" id="{C07E25A7-A648-A349-A0EE-64D8C8EEBE42}"/>
                </a:ext>
              </a:extLst>
            </p:cNvPr>
            <p:cNvSpPr/>
            <p:nvPr/>
          </p:nvSpPr>
          <p:spPr>
            <a:xfrm>
              <a:off x="5334975" y="4264568"/>
              <a:ext cx="3521691" cy="518937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11">
              <a:extLst>
                <a:ext uri="{FF2B5EF4-FFF2-40B4-BE49-F238E27FC236}">
                  <a16:creationId xmlns:a16="http://schemas.microsoft.com/office/drawing/2014/main" id="{42AE18DD-2E52-3A4F-853F-76111E4B606E}"/>
                </a:ext>
              </a:extLst>
            </p:cNvPr>
            <p:cNvSpPr/>
            <p:nvPr/>
          </p:nvSpPr>
          <p:spPr>
            <a:xfrm>
              <a:off x="5540412" y="4747221"/>
              <a:ext cx="3116135" cy="13245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12">
              <a:extLst>
                <a:ext uri="{FF2B5EF4-FFF2-40B4-BE49-F238E27FC236}">
                  <a16:creationId xmlns:a16="http://schemas.microsoft.com/office/drawing/2014/main" id="{11FE1C30-CF3D-5342-A653-D6AC55C7BF7F}"/>
                </a:ext>
              </a:extLst>
            </p:cNvPr>
            <p:cNvSpPr txBox="1"/>
            <p:nvPr/>
          </p:nvSpPr>
          <p:spPr>
            <a:xfrm>
              <a:off x="5549321" y="5992486"/>
              <a:ext cx="3107690" cy="1267655"/>
            </a:xfrm>
            <a:prstGeom prst="rect">
              <a:avLst/>
            </a:prstGeom>
            <a:solidFill>
              <a:srgbClr val="1C355E"/>
            </a:solidFill>
          </p:spPr>
          <p:txBody>
            <a:bodyPr vert="horz" wrap="square" lIns="0" tIns="3175" rIns="0" bIns="0" rtlCol="0">
              <a:spAutoFit/>
            </a:bodyPr>
            <a:lstStyle/>
            <a:p>
              <a:pPr marL="163195">
                <a:lnSpc>
                  <a:spcPct val="100000"/>
                </a:lnSpc>
                <a:spcBef>
                  <a:spcPts val="25"/>
                </a:spcBef>
              </a:pPr>
              <a:r>
                <a:rPr sz="1950" b="1" spc="15" dirty="0">
                  <a:solidFill>
                    <a:schemeClr val="bg1"/>
                  </a:solidFill>
                  <a:latin typeface="Avenir"/>
                  <a:cs typeface="Avenir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RAPID</a:t>
              </a:r>
              <a:r>
                <a:rPr sz="1950" b="1" spc="-10" dirty="0">
                  <a:solidFill>
                    <a:schemeClr val="bg1"/>
                  </a:solidFill>
                  <a:latin typeface="Avenir"/>
                  <a:cs typeface="Avenir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sz="1950" b="1" dirty="0">
                  <a:solidFill>
                    <a:schemeClr val="bg1"/>
                  </a:solidFill>
                  <a:latin typeface="Avenir"/>
                  <a:cs typeface="Avenir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REGISTRATION</a:t>
              </a:r>
              <a:endParaRPr sz="1950" dirty="0">
                <a:solidFill>
                  <a:schemeClr val="bg1"/>
                </a:solidFill>
                <a:latin typeface="Avenir"/>
                <a:cs typeface="Avenir"/>
              </a:endParaRPr>
            </a:p>
            <a:p>
              <a:pPr marL="715645" indent="-226695">
                <a:lnSpc>
                  <a:spcPct val="100000"/>
                </a:lnSpc>
                <a:spcBef>
                  <a:spcPts val="35"/>
                </a:spcBef>
                <a:buChar char="•"/>
                <a:tabLst>
                  <a:tab pos="716280" algn="l"/>
                </a:tabLst>
              </a:pPr>
              <a:r>
                <a:rPr sz="1950" b="1" spc="20" dirty="0">
                  <a:solidFill>
                    <a:schemeClr val="bg1"/>
                  </a:solidFill>
                  <a:latin typeface="Avenir"/>
                  <a:cs typeface="Avenir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NAME</a:t>
              </a:r>
              <a:endParaRPr sz="1950" dirty="0">
                <a:solidFill>
                  <a:schemeClr val="bg1"/>
                </a:solidFill>
                <a:latin typeface="Avenir"/>
                <a:cs typeface="Avenir"/>
              </a:endParaRPr>
            </a:p>
            <a:p>
              <a:pPr marL="715645" indent="-226695">
                <a:lnSpc>
                  <a:spcPct val="100000"/>
                </a:lnSpc>
                <a:spcBef>
                  <a:spcPts val="35"/>
                </a:spcBef>
                <a:buChar char="•"/>
                <a:tabLst>
                  <a:tab pos="716280" algn="l"/>
                </a:tabLst>
              </a:pPr>
              <a:r>
                <a:rPr sz="1950" b="1" spc="15" dirty="0">
                  <a:solidFill>
                    <a:schemeClr val="bg1"/>
                  </a:solidFill>
                  <a:latin typeface="Avenir"/>
                  <a:cs typeface="Avenir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EMAIL</a:t>
              </a:r>
              <a:endParaRPr sz="1950" dirty="0">
                <a:solidFill>
                  <a:schemeClr val="bg1"/>
                </a:solidFill>
                <a:latin typeface="Avenir"/>
                <a:cs typeface="Avenir"/>
              </a:endParaRPr>
            </a:p>
            <a:p>
              <a:pPr marL="715645" indent="-226695">
                <a:lnSpc>
                  <a:spcPct val="100000"/>
                </a:lnSpc>
                <a:spcBef>
                  <a:spcPts val="509"/>
                </a:spcBef>
                <a:buChar char="•"/>
                <a:tabLst>
                  <a:tab pos="716280" algn="l"/>
                </a:tabLst>
              </a:pPr>
              <a:r>
                <a:rPr sz="1950" b="1" spc="20" dirty="0">
                  <a:solidFill>
                    <a:schemeClr val="bg1"/>
                  </a:solidFill>
                  <a:latin typeface="Avenir"/>
                  <a:cs typeface="Avenir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CV</a:t>
              </a:r>
              <a:endParaRPr sz="1950" dirty="0">
                <a:solidFill>
                  <a:schemeClr val="bg1"/>
                </a:solidFill>
                <a:latin typeface="Avenir"/>
                <a:cs typeface="Avenir"/>
              </a:endParaRPr>
            </a:p>
          </p:txBody>
        </p:sp>
        <p:sp>
          <p:nvSpPr>
            <p:cNvPr id="50" name="object 13">
              <a:extLst>
                <a:ext uri="{FF2B5EF4-FFF2-40B4-BE49-F238E27FC236}">
                  <a16:creationId xmlns:a16="http://schemas.microsoft.com/office/drawing/2014/main" id="{C1983631-D635-064F-B21D-E48F7419A42A}"/>
                </a:ext>
              </a:extLst>
            </p:cNvPr>
            <p:cNvSpPr/>
            <p:nvPr/>
          </p:nvSpPr>
          <p:spPr>
            <a:xfrm>
              <a:off x="5531517" y="7608337"/>
              <a:ext cx="3116135" cy="87802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4">
              <a:extLst>
                <a:ext uri="{FF2B5EF4-FFF2-40B4-BE49-F238E27FC236}">
                  <a16:creationId xmlns:a16="http://schemas.microsoft.com/office/drawing/2014/main" id="{DB931F5F-51AE-5D41-88A0-D55F64F9F63B}"/>
                </a:ext>
              </a:extLst>
            </p:cNvPr>
            <p:cNvSpPr/>
            <p:nvPr/>
          </p:nvSpPr>
          <p:spPr>
            <a:xfrm>
              <a:off x="5526157" y="4832780"/>
              <a:ext cx="1830705" cy="242570"/>
            </a:xfrm>
            <a:custGeom>
              <a:avLst/>
              <a:gdLst/>
              <a:ahLst/>
              <a:cxnLst/>
              <a:rect l="l" t="t" r="r" b="b"/>
              <a:pathLst>
                <a:path w="1830704" h="242570">
                  <a:moveTo>
                    <a:pt x="1754924" y="0"/>
                  </a:moveTo>
                  <a:lnTo>
                    <a:pt x="75390" y="0"/>
                  </a:lnTo>
                  <a:lnTo>
                    <a:pt x="46043" y="5924"/>
                  </a:lnTo>
                  <a:lnTo>
                    <a:pt x="22079" y="22079"/>
                  </a:lnTo>
                  <a:lnTo>
                    <a:pt x="5924" y="46043"/>
                  </a:lnTo>
                  <a:lnTo>
                    <a:pt x="0" y="75390"/>
                  </a:lnTo>
                  <a:lnTo>
                    <a:pt x="0" y="166662"/>
                  </a:lnTo>
                  <a:lnTo>
                    <a:pt x="5924" y="196009"/>
                  </a:lnTo>
                  <a:lnTo>
                    <a:pt x="22079" y="219973"/>
                  </a:lnTo>
                  <a:lnTo>
                    <a:pt x="46043" y="236129"/>
                  </a:lnTo>
                  <a:lnTo>
                    <a:pt x="75390" y="242053"/>
                  </a:lnTo>
                  <a:lnTo>
                    <a:pt x="1754924" y="242053"/>
                  </a:lnTo>
                  <a:lnTo>
                    <a:pt x="1784266" y="236129"/>
                  </a:lnTo>
                  <a:lnTo>
                    <a:pt x="1808230" y="219973"/>
                  </a:lnTo>
                  <a:lnTo>
                    <a:pt x="1824389" y="196009"/>
                  </a:lnTo>
                  <a:lnTo>
                    <a:pt x="1830314" y="166662"/>
                  </a:lnTo>
                  <a:lnTo>
                    <a:pt x="1830314" y="75390"/>
                  </a:lnTo>
                  <a:lnTo>
                    <a:pt x="1824389" y="46043"/>
                  </a:lnTo>
                  <a:lnTo>
                    <a:pt x="1808230" y="22079"/>
                  </a:lnTo>
                  <a:lnTo>
                    <a:pt x="1784266" y="5924"/>
                  </a:lnTo>
                  <a:lnTo>
                    <a:pt x="1754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5">
              <a:extLst>
                <a:ext uri="{FF2B5EF4-FFF2-40B4-BE49-F238E27FC236}">
                  <a16:creationId xmlns:a16="http://schemas.microsoft.com/office/drawing/2014/main" id="{D4C9425C-FA16-0747-A876-EC21D6B26369}"/>
                </a:ext>
              </a:extLst>
            </p:cNvPr>
            <p:cNvSpPr/>
            <p:nvPr/>
          </p:nvSpPr>
          <p:spPr>
            <a:xfrm>
              <a:off x="5559662" y="4847370"/>
              <a:ext cx="1670437" cy="21966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38">
              <a:extLst>
                <a:ext uri="{FF2B5EF4-FFF2-40B4-BE49-F238E27FC236}">
                  <a16:creationId xmlns:a16="http://schemas.microsoft.com/office/drawing/2014/main" id="{0B3246D2-AC24-A644-9CD6-787621F9F13B}"/>
                </a:ext>
              </a:extLst>
            </p:cNvPr>
            <p:cNvSpPr/>
            <p:nvPr/>
          </p:nvSpPr>
          <p:spPr>
            <a:xfrm>
              <a:off x="6524093" y="8272942"/>
              <a:ext cx="1299554" cy="11182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EC1697B-0D3F-EE48-A907-D5FE46BFD618}"/>
              </a:ext>
            </a:extLst>
          </p:cNvPr>
          <p:cNvGrpSpPr/>
          <p:nvPr/>
        </p:nvGrpSpPr>
        <p:grpSpPr>
          <a:xfrm>
            <a:off x="518508" y="4325561"/>
            <a:ext cx="3521691" cy="5189370"/>
            <a:chOff x="1595160" y="4264568"/>
            <a:chExt cx="3521691" cy="5189370"/>
          </a:xfrm>
        </p:grpSpPr>
        <p:sp>
          <p:nvSpPr>
            <p:cNvPr id="41" name="object 6">
              <a:extLst>
                <a:ext uri="{FF2B5EF4-FFF2-40B4-BE49-F238E27FC236}">
                  <a16:creationId xmlns:a16="http://schemas.microsoft.com/office/drawing/2014/main" id="{E90341DD-88DB-6446-8DFA-68372AB82554}"/>
                </a:ext>
              </a:extLst>
            </p:cNvPr>
            <p:cNvSpPr/>
            <p:nvPr/>
          </p:nvSpPr>
          <p:spPr>
            <a:xfrm>
              <a:off x="1595160" y="4264568"/>
              <a:ext cx="3521691" cy="518937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7">
              <a:extLst>
                <a:ext uri="{FF2B5EF4-FFF2-40B4-BE49-F238E27FC236}">
                  <a16:creationId xmlns:a16="http://schemas.microsoft.com/office/drawing/2014/main" id="{EA010DCD-919E-DB42-9732-3CAE62BE3E1B}"/>
                </a:ext>
              </a:extLst>
            </p:cNvPr>
            <p:cNvSpPr/>
            <p:nvPr/>
          </p:nvSpPr>
          <p:spPr>
            <a:xfrm>
              <a:off x="1805800" y="4735879"/>
              <a:ext cx="3107302" cy="99610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8">
              <a:extLst>
                <a:ext uri="{FF2B5EF4-FFF2-40B4-BE49-F238E27FC236}">
                  <a16:creationId xmlns:a16="http://schemas.microsoft.com/office/drawing/2014/main" id="{5E48ABD2-CB46-7646-B175-BAB206AE6A0C}"/>
                </a:ext>
              </a:extLst>
            </p:cNvPr>
            <p:cNvSpPr txBox="1"/>
            <p:nvPr/>
          </p:nvSpPr>
          <p:spPr>
            <a:xfrm>
              <a:off x="2134979" y="6028991"/>
              <a:ext cx="2440305" cy="628650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61290" marR="5080" indent="-149225">
                <a:lnSpc>
                  <a:spcPct val="101499"/>
                </a:lnSpc>
                <a:spcBef>
                  <a:spcPts val="90"/>
                </a:spcBef>
              </a:pPr>
              <a:r>
                <a:rPr sz="1950" b="1" spc="10" dirty="0">
                  <a:solidFill>
                    <a:srgbClr val="3F873F"/>
                  </a:solidFill>
                  <a:latin typeface="Avenir"/>
                  <a:cs typeface="Avenir"/>
                  <a:hlinkClick r:id="rId13"/>
                </a:rPr>
                <a:t>VISIT </a:t>
              </a:r>
              <a:r>
                <a:rPr sz="1950" b="1" spc="20" dirty="0">
                  <a:solidFill>
                    <a:srgbClr val="3F873F"/>
                  </a:solidFill>
                  <a:latin typeface="Avenir"/>
                  <a:cs typeface="Avenir"/>
                  <a:hlinkClick r:id="rId13"/>
                </a:rPr>
                <a:t>OUR</a:t>
              </a:r>
              <a:r>
                <a:rPr sz="1950" b="1" spc="-55" dirty="0">
                  <a:solidFill>
                    <a:srgbClr val="3F873F"/>
                  </a:solidFill>
                  <a:latin typeface="Avenir"/>
                  <a:cs typeface="Avenir"/>
                  <a:hlinkClick r:id="rId13"/>
                </a:rPr>
                <a:t> </a:t>
              </a:r>
              <a:r>
                <a:rPr sz="1950" b="1" spc="15" dirty="0">
                  <a:solidFill>
                    <a:srgbClr val="3F873F"/>
                  </a:solidFill>
                  <a:latin typeface="Avenir"/>
                  <a:cs typeface="Avenir"/>
                  <a:hlinkClick r:id="rId13"/>
                </a:rPr>
                <a:t>WEBSITE  </a:t>
              </a:r>
              <a:r>
                <a:rPr sz="1950" b="1" spc="20" dirty="0">
                  <a:solidFill>
                    <a:srgbClr val="3F873F"/>
                  </a:solidFill>
                  <a:latin typeface="Avenir"/>
                  <a:cs typeface="Avenir"/>
                  <a:hlinkClick r:id="rId13"/>
                </a:rPr>
                <a:t>TO </a:t>
              </a:r>
              <a:r>
                <a:rPr sz="1950" b="1" spc="15" dirty="0">
                  <a:solidFill>
                    <a:srgbClr val="3F873F"/>
                  </a:solidFill>
                  <a:latin typeface="Avenir"/>
                  <a:cs typeface="Avenir"/>
                  <a:hlinkClick r:id="rId13"/>
                </a:rPr>
                <a:t>LEARN</a:t>
              </a:r>
              <a:r>
                <a:rPr sz="1950" b="1" spc="-45" dirty="0">
                  <a:solidFill>
                    <a:srgbClr val="3F873F"/>
                  </a:solidFill>
                  <a:latin typeface="Avenir"/>
                  <a:cs typeface="Avenir"/>
                  <a:hlinkClick r:id="rId13"/>
                </a:rPr>
                <a:t> </a:t>
              </a:r>
              <a:r>
                <a:rPr sz="1950" b="1" spc="20" dirty="0">
                  <a:solidFill>
                    <a:srgbClr val="3F873F"/>
                  </a:solidFill>
                  <a:latin typeface="Avenir"/>
                  <a:cs typeface="Avenir"/>
                  <a:hlinkClick r:id="rId13"/>
                </a:rPr>
                <a:t>MORE</a:t>
              </a:r>
              <a:endParaRPr sz="1950">
                <a:latin typeface="Avenir"/>
                <a:cs typeface="Avenir"/>
              </a:endParaRPr>
            </a:p>
          </p:txBody>
        </p:sp>
        <p:sp>
          <p:nvSpPr>
            <p:cNvPr id="45" name="object 9">
              <a:extLst>
                <a:ext uri="{FF2B5EF4-FFF2-40B4-BE49-F238E27FC236}">
                  <a16:creationId xmlns:a16="http://schemas.microsoft.com/office/drawing/2014/main" id="{9592F780-8F3B-B94E-994C-A27618523F99}"/>
                </a:ext>
              </a:extLst>
            </p:cNvPr>
            <p:cNvSpPr/>
            <p:nvPr/>
          </p:nvSpPr>
          <p:spPr>
            <a:xfrm>
              <a:off x="1796979" y="7400201"/>
              <a:ext cx="3116135" cy="113096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6">
              <a:extLst>
                <a:ext uri="{FF2B5EF4-FFF2-40B4-BE49-F238E27FC236}">
                  <a16:creationId xmlns:a16="http://schemas.microsoft.com/office/drawing/2014/main" id="{C9FA0B6B-D718-5F4A-A6D9-A0982ABEBB82}"/>
                </a:ext>
              </a:extLst>
            </p:cNvPr>
            <p:cNvSpPr/>
            <p:nvPr/>
          </p:nvSpPr>
          <p:spPr>
            <a:xfrm>
              <a:off x="1802709" y="4816461"/>
              <a:ext cx="1830705" cy="242570"/>
            </a:xfrm>
            <a:custGeom>
              <a:avLst/>
              <a:gdLst/>
              <a:ahLst/>
              <a:cxnLst/>
              <a:rect l="l" t="t" r="r" b="b"/>
              <a:pathLst>
                <a:path w="1830704" h="242570">
                  <a:moveTo>
                    <a:pt x="1754924" y="0"/>
                  </a:moveTo>
                  <a:lnTo>
                    <a:pt x="75390" y="0"/>
                  </a:lnTo>
                  <a:lnTo>
                    <a:pt x="46043" y="5924"/>
                  </a:lnTo>
                  <a:lnTo>
                    <a:pt x="22079" y="22079"/>
                  </a:lnTo>
                  <a:lnTo>
                    <a:pt x="5924" y="46043"/>
                  </a:lnTo>
                  <a:lnTo>
                    <a:pt x="0" y="75390"/>
                  </a:lnTo>
                  <a:lnTo>
                    <a:pt x="0" y="166662"/>
                  </a:lnTo>
                  <a:lnTo>
                    <a:pt x="5924" y="196009"/>
                  </a:lnTo>
                  <a:lnTo>
                    <a:pt x="22079" y="219973"/>
                  </a:lnTo>
                  <a:lnTo>
                    <a:pt x="46043" y="236129"/>
                  </a:lnTo>
                  <a:lnTo>
                    <a:pt x="75390" y="242053"/>
                  </a:lnTo>
                  <a:lnTo>
                    <a:pt x="1754924" y="242053"/>
                  </a:lnTo>
                  <a:lnTo>
                    <a:pt x="1784266" y="236129"/>
                  </a:lnTo>
                  <a:lnTo>
                    <a:pt x="1808230" y="219973"/>
                  </a:lnTo>
                  <a:lnTo>
                    <a:pt x="1824389" y="196009"/>
                  </a:lnTo>
                  <a:lnTo>
                    <a:pt x="1830314" y="166662"/>
                  </a:lnTo>
                  <a:lnTo>
                    <a:pt x="1830314" y="75390"/>
                  </a:lnTo>
                  <a:lnTo>
                    <a:pt x="1824389" y="46043"/>
                  </a:lnTo>
                  <a:lnTo>
                    <a:pt x="1808230" y="22079"/>
                  </a:lnTo>
                  <a:lnTo>
                    <a:pt x="1784266" y="5924"/>
                  </a:lnTo>
                  <a:lnTo>
                    <a:pt x="1754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7">
              <a:extLst>
                <a:ext uri="{FF2B5EF4-FFF2-40B4-BE49-F238E27FC236}">
                  <a16:creationId xmlns:a16="http://schemas.microsoft.com/office/drawing/2014/main" id="{148E2972-65FC-8746-8945-27D1393790C4}"/>
                </a:ext>
              </a:extLst>
            </p:cNvPr>
            <p:cNvSpPr/>
            <p:nvPr/>
          </p:nvSpPr>
          <p:spPr>
            <a:xfrm>
              <a:off x="1836219" y="4831061"/>
              <a:ext cx="1670435" cy="21966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8">
              <a:extLst>
                <a:ext uri="{FF2B5EF4-FFF2-40B4-BE49-F238E27FC236}">
                  <a16:creationId xmlns:a16="http://schemas.microsoft.com/office/drawing/2014/main" id="{ABD4A3A2-69C4-3B44-99A1-9B27FEAB5192}"/>
                </a:ext>
              </a:extLst>
            </p:cNvPr>
            <p:cNvSpPr/>
            <p:nvPr/>
          </p:nvSpPr>
          <p:spPr>
            <a:xfrm>
              <a:off x="1793804" y="7484449"/>
              <a:ext cx="1830705" cy="242570"/>
            </a:xfrm>
            <a:custGeom>
              <a:avLst/>
              <a:gdLst/>
              <a:ahLst/>
              <a:cxnLst/>
              <a:rect l="l" t="t" r="r" b="b"/>
              <a:pathLst>
                <a:path w="1830704" h="242570">
                  <a:moveTo>
                    <a:pt x="1754924" y="0"/>
                  </a:moveTo>
                  <a:lnTo>
                    <a:pt x="75390" y="0"/>
                  </a:lnTo>
                  <a:lnTo>
                    <a:pt x="46043" y="5924"/>
                  </a:lnTo>
                  <a:lnTo>
                    <a:pt x="22079" y="22079"/>
                  </a:lnTo>
                  <a:lnTo>
                    <a:pt x="5924" y="46043"/>
                  </a:lnTo>
                  <a:lnTo>
                    <a:pt x="0" y="75390"/>
                  </a:lnTo>
                  <a:lnTo>
                    <a:pt x="0" y="166662"/>
                  </a:lnTo>
                  <a:lnTo>
                    <a:pt x="5924" y="196009"/>
                  </a:lnTo>
                  <a:lnTo>
                    <a:pt x="22079" y="219973"/>
                  </a:lnTo>
                  <a:lnTo>
                    <a:pt x="46043" y="236129"/>
                  </a:lnTo>
                  <a:lnTo>
                    <a:pt x="75390" y="242053"/>
                  </a:lnTo>
                  <a:lnTo>
                    <a:pt x="1754924" y="242053"/>
                  </a:lnTo>
                  <a:lnTo>
                    <a:pt x="1784266" y="236129"/>
                  </a:lnTo>
                  <a:lnTo>
                    <a:pt x="1808230" y="219973"/>
                  </a:lnTo>
                  <a:lnTo>
                    <a:pt x="1824389" y="196009"/>
                  </a:lnTo>
                  <a:lnTo>
                    <a:pt x="1830314" y="166662"/>
                  </a:lnTo>
                  <a:lnTo>
                    <a:pt x="1830314" y="75390"/>
                  </a:lnTo>
                  <a:lnTo>
                    <a:pt x="1824389" y="46043"/>
                  </a:lnTo>
                  <a:lnTo>
                    <a:pt x="1808230" y="22079"/>
                  </a:lnTo>
                  <a:lnTo>
                    <a:pt x="1784266" y="5924"/>
                  </a:lnTo>
                  <a:lnTo>
                    <a:pt x="1754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9">
              <a:extLst>
                <a:ext uri="{FF2B5EF4-FFF2-40B4-BE49-F238E27FC236}">
                  <a16:creationId xmlns:a16="http://schemas.microsoft.com/office/drawing/2014/main" id="{90CCBE08-7CB9-0043-AF6A-31F3C1405B94}"/>
                </a:ext>
              </a:extLst>
            </p:cNvPr>
            <p:cNvSpPr/>
            <p:nvPr/>
          </p:nvSpPr>
          <p:spPr>
            <a:xfrm>
              <a:off x="1827311" y="7499037"/>
              <a:ext cx="1670437" cy="21966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39">
              <a:extLst>
                <a:ext uri="{FF2B5EF4-FFF2-40B4-BE49-F238E27FC236}">
                  <a16:creationId xmlns:a16="http://schemas.microsoft.com/office/drawing/2014/main" id="{71F3BB7F-E905-A942-94CD-C70D7205AC15}"/>
                </a:ext>
              </a:extLst>
            </p:cNvPr>
            <p:cNvSpPr/>
            <p:nvPr/>
          </p:nvSpPr>
          <p:spPr>
            <a:xfrm>
              <a:off x="2757653" y="8272942"/>
              <a:ext cx="1299554" cy="11182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2FA8ECD-1DE1-EE45-A3CB-69FA05E41F18}"/>
              </a:ext>
            </a:extLst>
          </p:cNvPr>
          <p:cNvGrpSpPr/>
          <p:nvPr/>
        </p:nvGrpSpPr>
        <p:grpSpPr>
          <a:xfrm>
            <a:off x="8251398" y="4892054"/>
            <a:ext cx="2124252" cy="4231372"/>
            <a:chOff x="8989924" y="4816475"/>
            <a:chExt cx="2124252" cy="4231372"/>
          </a:xfrm>
        </p:grpSpPr>
        <p:sp>
          <p:nvSpPr>
            <p:cNvPr id="55" name="object 18">
              <a:extLst>
                <a:ext uri="{FF2B5EF4-FFF2-40B4-BE49-F238E27FC236}">
                  <a16:creationId xmlns:a16="http://schemas.microsoft.com/office/drawing/2014/main" id="{CDD03A80-B647-E643-A883-2B3C56469649}"/>
                </a:ext>
              </a:extLst>
            </p:cNvPr>
            <p:cNvSpPr/>
            <p:nvPr/>
          </p:nvSpPr>
          <p:spPr>
            <a:xfrm>
              <a:off x="8989924" y="4816475"/>
              <a:ext cx="2124252" cy="423137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174F2C7-0812-624F-9182-FA59454FDA0E}"/>
                </a:ext>
              </a:extLst>
            </p:cNvPr>
            <p:cNvSpPr/>
            <p:nvPr/>
          </p:nvSpPr>
          <p:spPr>
            <a:xfrm>
              <a:off x="9050177" y="6071733"/>
              <a:ext cx="19341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spc="20" dirty="0">
                  <a:solidFill>
                    <a:srgbClr val="FFFFFF"/>
                  </a:solidFill>
                  <a:latin typeface="Avenir"/>
                  <a:cs typeface="Avenir"/>
                  <a:hlinkClick r:id="rId16"/>
                </a:rPr>
                <a:t>COME  </a:t>
              </a:r>
              <a:r>
                <a:rPr lang="en-GB" b="1" spc="15" dirty="0">
                  <a:solidFill>
                    <a:srgbClr val="FFFFFF"/>
                  </a:solidFill>
                  <a:latin typeface="Avenir"/>
                  <a:cs typeface="Avenir"/>
                  <a:hlinkClick r:id="rId16"/>
                </a:rPr>
                <a:t>JOIN</a:t>
              </a:r>
              <a:r>
                <a:rPr lang="en-GB" b="1" spc="-80" dirty="0">
                  <a:solidFill>
                    <a:srgbClr val="FFFFFF"/>
                  </a:solidFill>
                  <a:latin typeface="Avenir"/>
                  <a:cs typeface="Avenir"/>
                  <a:hlinkClick r:id="rId16"/>
                </a:rPr>
                <a:t> </a:t>
              </a:r>
              <a:r>
                <a:rPr lang="en-GB" b="1" spc="15" dirty="0">
                  <a:solidFill>
                    <a:srgbClr val="FFFFFF"/>
                  </a:solidFill>
                  <a:latin typeface="Avenir"/>
                  <a:cs typeface="Avenir"/>
                  <a:hlinkClick r:id="rId16"/>
                </a:rPr>
                <a:t>US</a:t>
              </a:r>
              <a:endParaRPr lang="en-US" dirty="0"/>
            </a:p>
          </p:txBody>
        </p:sp>
      </p:grpSp>
      <p:sp>
        <p:nvSpPr>
          <p:cNvPr id="71" name="object 19">
            <a:extLst>
              <a:ext uri="{FF2B5EF4-FFF2-40B4-BE49-F238E27FC236}">
                <a16:creationId xmlns:a16="http://schemas.microsoft.com/office/drawing/2014/main" id="{61EDC5EA-EA2C-A648-986F-79E7B2778C63}"/>
              </a:ext>
            </a:extLst>
          </p:cNvPr>
          <p:cNvSpPr/>
          <p:nvPr/>
        </p:nvSpPr>
        <p:spPr>
          <a:xfrm>
            <a:off x="11192611" y="4896119"/>
            <a:ext cx="2115795" cy="422730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0988BB5-D6DC-214F-8961-8F3E8137F9FD}"/>
              </a:ext>
            </a:extLst>
          </p:cNvPr>
          <p:cNvSpPr/>
          <p:nvPr/>
        </p:nvSpPr>
        <p:spPr>
          <a:xfrm>
            <a:off x="11470947" y="6020468"/>
            <a:ext cx="1543051" cy="6591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GB" b="1" spc="20" dirty="0">
                <a:solidFill>
                  <a:schemeClr val="tx2"/>
                </a:solidFill>
                <a:latin typeface="Avenir"/>
                <a:cs typeface="Avenir"/>
              </a:rPr>
              <a:t>COME</a:t>
            </a:r>
          </a:p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GB" b="1" spc="20" dirty="0">
                <a:solidFill>
                  <a:schemeClr val="tx2"/>
                </a:solidFill>
                <a:latin typeface="Avenir"/>
                <a:cs typeface="Avenir"/>
              </a:rPr>
              <a:t>FOLLOW US</a:t>
            </a:r>
            <a:endParaRPr lang="en-GB" dirty="0">
              <a:solidFill>
                <a:schemeClr val="tx2"/>
              </a:solidFill>
              <a:latin typeface="Avenir"/>
              <a:cs typeface="Avenir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FE33FE6-D7AA-7B4B-9D06-4BAA4A89B38E}"/>
              </a:ext>
            </a:extLst>
          </p:cNvPr>
          <p:cNvGrpSpPr/>
          <p:nvPr/>
        </p:nvGrpSpPr>
        <p:grpSpPr>
          <a:xfrm>
            <a:off x="13625030" y="5238853"/>
            <a:ext cx="2429671" cy="3580230"/>
            <a:chOff x="17060633" y="3838880"/>
            <a:chExt cx="2429671" cy="3580230"/>
          </a:xfrm>
        </p:grpSpPr>
        <p:sp>
          <p:nvSpPr>
            <p:cNvPr id="75" name="object 27">
              <a:extLst>
                <a:ext uri="{FF2B5EF4-FFF2-40B4-BE49-F238E27FC236}">
                  <a16:creationId xmlns:a16="http://schemas.microsoft.com/office/drawing/2014/main" id="{34F52F76-4256-6749-BD27-B76A3BFF16EB}"/>
                </a:ext>
              </a:extLst>
            </p:cNvPr>
            <p:cNvSpPr/>
            <p:nvPr/>
          </p:nvSpPr>
          <p:spPr>
            <a:xfrm>
              <a:off x="17060633" y="3838880"/>
              <a:ext cx="2429671" cy="358023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28">
              <a:extLst>
                <a:ext uri="{FF2B5EF4-FFF2-40B4-BE49-F238E27FC236}">
                  <a16:creationId xmlns:a16="http://schemas.microsoft.com/office/drawing/2014/main" id="{BB23C730-D774-9044-ACEB-0B61EA59E826}"/>
                </a:ext>
              </a:extLst>
            </p:cNvPr>
            <p:cNvSpPr/>
            <p:nvPr/>
          </p:nvSpPr>
          <p:spPr>
            <a:xfrm>
              <a:off x="17396559" y="4774367"/>
              <a:ext cx="1685543" cy="200916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29">
              <a:extLst>
                <a:ext uri="{FF2B5EF4-FFF2-40B4-BE49-F238E27FC236}">
                  <a16:creationId xmlns:a16="http://schemas.microsoft.com/office/drawing/2014/main" id="{F73CE19F-B8FC-6D4A-898A-34595238B303}"/>
                </a:ext>
              </a:extLst>
            </p:cNvPr>
            <p:cNvSpPr txBox="1"/>
            <p:nvPr/>
          </p:nvSpPr>
          <p:spPr>
            <a:xfrm>
              <a:off x="17283262" y="4264905"/>
              <a:ext cx="1971675" cy="48704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lnSpc>
                  <a:spcPts val="1914"/>
                </a:lnSpc>
                <a:spcBef>
                  <a:spcPts val="135"/>
                </a:spcBef>
              </a:pPr>
              <a:r>
                <a:rPr sz="1600" b="1" spc="20" dirty="0">
                  <a:solidFill>
                    <a:srgbClr val="707372"/>
                  </a:solidFill>
                  <a:latin typeface="Avenir"/>
                  <a:cs typeface="Avenir"/>
                  <a:hlinkClick r:id="rId20"/>
                </a:rPr>
                <a:t>JOIN </a:t>
              </a:r>
              <a:r>
                <a:rPr sz="1600" b="1" spc="25" dirty="0">
                  <a:solidFill>
                    <a:srgbClr val="707372"/>
                  </a:solidFill>
                  <a:latin typeface="Avenir"/>
                  <a:cs typeface="Avenir"/>
                  <a:hlinkClick r:id="rId20"/>
                </a:rPr>
                <a:t>OUR</a:t>
              </a:r>
              <a:r>
                <a:rPr sz="1600" b="1" spc="-35" dirty="0">
                  <a:solidFill>
                    <a:srgbClr val="707372"/>
                  </a:solidFill>
                  <a:latin typeface="Avenir"/>
                  <a:cs typeface="Avenir"/>
                  <a:hlinkClick r:id="rId20"/>
                </a:rPr>
                <a:t> </a:t>
              </a:r>
              <a:r>
                <a:rPr sz="1600" b="1" spc="25" dirty="0">
                  <a:solidFill>
                    <a:srgbClr val="707372"/>
                  </a:solidFill>
                  <a:latin typeface="Avenir"/>
                  <a:cs typeface="Avenir"/>
                  <a:hlinkClick r:id="rId20"/>
                </a:rPr>
                <a:t>GROUP</a:t>
              </a:r>
              <a:endParaRPr sz="1600">
                <a:latin typeface="Avenir"/>
                <a:cs typeface="Avenir"/>
              </a:endParaRPr>
            </a:p>
            <a:p>
              <a:pPr marL="12700">
                <a:lnSpc>
                  <a:spcPts val="1675"/>
                </a:lnSpc>
              </a:pPr>
              <a:r>
                <a:rPr sz="1400" b="1" spc="15" dirty="0">
                  <a:solidFill>
                    <a:srgbClr val="707372"/>
                  </a:solidFill>
                  <a:latin typeface="Avenir"/>
                  <a:cs typeface="Avenir"/>
                  <a:hlinkClick r:id="rId20"/>
                </a:rPr>
                <a:t>ONLINE </a:t>
              </a:r>
              <a:r>
                <a:rPr sz="1400" b="1" spc="-15" dirty="0">
                  <a:solidFill>
                    <a:srgbClr val="707372"/>
                  </a:solidFill>
                  <a:latin typeface="Avenir"/>
                  <a:cs typeface="Avenir"/>
                  <a:hlinkClick r:id="rId20"/>
                </a:rPr>
                <a:t>STAFF</a:t>
              </a:r>
              <a:r>
                <a:rPr sz="1400" b="1" spc="-75" dirty="0">
                  <a:solidFill>
                    <a:srgbClr val="707372"/>
                  </a:solidFill>
                  <a:latin typeface="Avenir"/>
                  <a:cs typeface="Avenir"/>
                  <a:hlinkClick r:id="rId20"/>
                </a:rPr>
                <a:t> </a:t>
              </a:r>
              <a:r>
                <a:rPr sz="1400" b="1" spc="20" dirty="0">
                  <a:solidFill>
                    <a:srgbClr val="707372"/>
                  </a:solidFill>
                  <a:latin typeface="Avenir"/>
                  <a:cs typeface="Avenir"/>
                  <a:hlinkClick r:id="rId20"/>
                </a:rPr>
                <a:t>ROOM</a:t>
              </a:r>
              <a:endParaRPr sz="1400">
                <a:latin typeface="Avenir"/>
                <a:cs typeface="Avenir"/>
              </a:endParaRPr>
            </a:p>
          </p:txBody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126C5FE-E7F3-114C-94DD-82A12994A904}"/>
              </a:ext>
            </a:extLst>
          </p:cNvPr>
          <p:cNvSpPr/>
          <p:nvPr/>
        </p:nvSpPr>
        <p:spPr>
          <a:xfrm>
            <a:off x="16326054" y="6360442"/>
            <a:ext cx="3137720" cy="2749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lang="en-GB" b="1" spc="-20" dirty="0">
                <a:solidFill>
                  <a:srgbClr val="1C355E"/>
                </a:solidFill>
                <a:latin typeface="Avenir"/>
                <a:cs typeface="Avenir"/>
              </a:rPr>
              <a:t>General Branch Details</a:t>
            </a: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lang="en-GB" b="1" spc="-20" dirty="0">
                <a:solidFill>
                  <a:srgbClr val="1C355E"/>
                </a:solidFill>
                <a:latin typeface="Avenir"/>
                <a:cs typeface="Avenir"/>
              </a:rPr>
              <a:t>Liverpool</a:t>
            </a: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lang="en-GB" b="1" spc="-20" dirty="0">
                <a:solidFill>
                  <a:srgbClr val="1C355E"/>
                </a:solidFill>
                <a:latin typeface="Avenir"/>
                <a:cs typeface="Avenir"/>
              </a:rPr>
              <a:t>T: </a:t>
            </a:r>
            <a:r>
              <a:rPr lang="en-GB" b="1" spc="15" dirty="0">
                <a:solidFill>
                  <a:srgbClr val="1C355E"/>
                </a:solidFill>
                <a:latin typeface="Avenir"/>
                <a:cs typeface="Avenir"/>
              </a:rPr>
              <a:t>0151 480</a:t>
            </a:r>
            <a:r>
              <a:rPr lang="en-GB" b="1" spc="-2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lang="en-GB" b="1" spc="15" dirty="0">
                <a:solidFill>
                  <a:srgbClr val="1C355E"/>
                </a:solidFill>
                <a:latin typeface="Avenir"/>
                <a:cs typeface="Avenir"/>
              </a:rPr>
              <a:t>8818</a:t>
            </a:r>
            <a:endParaRPr lang="en-GB" dirty="0">
              <a:latin typeface="Avenir"/>
              <a:cs typeface="Avenir"/>
            </a:endParaRP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lang="en-GB" b="1" spc="10" dirty="0">
                <a:solidFill>
                  <a:srgbClr val="1C355E"/>
                </a:solidFill>
                <a:latin typeface="Avenir"/>
                <a:cs typeface="Avenir"/>
              </a:rPr>
              <a:t>E:</a:t>
            </a:r>
            <a:r>
              <a:rPr lang="en-GB" b="1" spc="-55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lang="en-GB" b="1" spc="5" dirty="0">
                <a:solidFill>
                  <a:srgbClr val="1C355E"/>
                </a:solidFill>
                <a:uFill>
                  <a:solidFill>
                    <a:srgbClr val="1C355E"/>
                  </a:solidFill>
                </a:uFill>
                <a:latin typeface="Avenir"/>
                <a:cs typeface="Avenir"/>
                <a:hlinkClick r:id="rId21"/>
              </a:rPr>
              <a:t>info@tessupply.co.uk</a:t>
            </a:r>
            <a:endParaRPr lang="en-GB" dirty="0">
              <a:uFill>
                <a:solidFill>
                  <a:srgbClr val="1C355E"/>
                </a:solidFill>
              </a:uFill>
              <a:latin typeface="Avenir"/>
              <a:cs typeface="Avenir"/>
            </a:endParaRP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endParaRPr lang="en-GB" sz="2000" b="1" spc="10" dirty="0">
              <a:solidFill>
                <a:srgbClr val="1C355E"/>
              </a:solidFill>
              <a:uFill>
                <a:solidFill>
                  <a:srgbClr val="1C355E"/>
                </a:solidFill>
              </a:uFill>
              <a:latin typeface="Avenir"/>
              <a:cs typeface="Avenir"/>
            </a:endParaRP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lang="en-GB" sz="2000" b="1" spc="10" dirty="0">
                <a:solidFill>
                  <a:srgbClr val="1C355E"/>
                </a:solidFill>
                <a:latin typeface="Avenir"/>
                <a:cs typeface="Avenir"/>
              </a:rPr>
              <a:t>Manchester</a:t>
            </a:r>
            <a:endParaRPr lang="en-GB" sz="2000" dirty="0">
              <a:latin typeface="Avenir"/>
              <a:cs typeface="Avenir"/>
            </a:endParaRP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lang="en-GB" b="1" spc="-70" dirty="0">
                <a:solidFill>
                  <a:srgbClr val="1C355E"/>
                </a:solidFill>
                <a:latin typeface="Avenir"/>
                <a:cs typeface="Avenir"/>
              </a:rPr>
              <a:t>T: </a:t>
            </a:r>
            <a:r>
              <a:rPr lang="en-GB" b="1" spc="15" dirty="0">
                <a:solidFill>
                  <a:srgbClr val="1C355E"/>
                </a:solidFill>
                <a:latin typeface="Avenir"/>
                <a:cs typeface="Avenir"/>
              </a:rPr>
              <a:t>0161 838</a:t>
            </a:r>
            <a:r>
              <a:rPr lang="en-GB" b="1" spc="50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lang="en-GB" b="1" spc="15" dirty="0">
                <a:solidFill>
                  <a:srgbClr val="1C355E"/>
                </a:solidFill>
                <a:latin typeface="Avenir"/>
                <a:cs typeface="Avenir"/>
              </a:rPr>
              <a:t>5767</a:t>
            </a:r>
            <a:endParaRPr lang="en-GB" dirty="0">
              <a:latin typeface="Avenir"/>
              <a:cs typeface="Avenir"/>
            </a:endParaRP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lang="en-GB" b="1" spc="10" dirty="0">
                <a:solidFill>
                  <a:srgbClr val="1C355E"/>
                </a:solidFill>
                <a:latin typeface="Avenir"/>
                <a:cs typeface="Avenir"/>
              </a:rPr>
              <a:t>E:</a:t>
            </a:r>
            <a:r>
              <a:rPr lang="en-GB" b="1" spc="-55" dirty="0">
                <a:solidFill>
                  <a:srgbClr val="1C355E"/>
                </a:solidFill>
                <a:latin typeface="Avenir"/>
                <a:cs typeface="Avenir"/>
              </a:rPr>
              <a:t> </a:t>
            </a:r>
            <a:r>
              <a:rPr lang="en-GB" b="1" spc="5" dirty="0">
                <a:solidFill>
                  <a:srgbClr val="1C355E"/>
                </a:solidFill>
                <a:uFill>
                  <a:solidFill>
                    <a:srgbClr val="1C355E"/>
                  </a:solidFill>
                </a:uFill>
                <a:latin typeface="Avenir"/>
                <a:cs typeface="Avenir"/>
                <a:hlinkClick r:id="rId21"/>
              </a:rPr>
              <a:t>info@tessupply.co.uk</a:t>
            </a:r>
            <a:endParaRPr lang="en-GB" b="1" spc="5" dirty="0">
              <a:latin typeface="Avenir"/>
              <a:cs typeface="Avenir"/>
            </a:endParaRP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lang="en-GB" dirty="0">
                <a:solidFill>
                  <a:srgbClr val="1C355E"/>
                </a:solidFill>
                <a:uFill>
                  <a:solidFill>
                    <a:srgbClr val="1C355E"/>
                  </a:solidFill>
                </a:uFill>
                <a:latin typeface="Avenir"/>
                <a:cs typeface="Avenir"/>
                <a:hlinkClick r:id="rId22"/>
              </a:rPr>
              <a:t>www.tessupply.co.uk</a:t>
            </a:r>
            <a:endParaRPr lang="en-GB" dirty="0">
              <a:latin typeface="Avenir"/>
              <a:cs typeface="Avenir"/>
            </a:endParaRPr>
          </a:p>
        </p:txBody>
      </p:sp>
      <p:pic>
        <p:nvPicPr>
          <p:cNvPr id="79" name="Picture 78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458BA40B-2A15-5B4C-A77B-BFF8076AEDB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94" y="469364"/>
            <a:ext cx="6096000" cy="880984"/>
          </a:xfrm>
          <a:prstGeom prst="rect">
            <a:avLst/>
          </a:prstGeom>
        </p:spPr>
      </p:pic>
      <p:pic>
        <p:nvPicPr>
          <p:cNvPr id="81" name="Picture 80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935F9000-79F2-9449-B94E-F490F7DEAB5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4701" y="321465"/>
            <a:ext cx="3644440" cy="163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02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67;p19">
            <a:extLst>
              <a:ext uri="{FF2B5EF4-FFF2-40B4-BE49-F238E27FC236}">
                <a16:creationId xmlns:a16="http://schemas.microsoft.com/office/drawing/2014/main" id="{89E5164E-CE7E-4343-A312-8B34FEA90C57}"/>
              </a:ext>
            </a:extLst>
          </p:cNvPr>
          <p:cNvSpPr/>
          <p:nvPr/>
        </p:nvSpPr>
        <p:spPr>
          <a:xfrm>
            <a:off x="-27934" y="2834996"/>
            <a:ext cx="20132034" cy="7233444"/>
          </a:xfrm>
          <a:prstGeom prst="rect">
            <a:avLst/>
          </a:prstGeom>
          <a:solidFill>
            <a:srgbClr val="3F873F"/>
          </a:solidFill>
          <a:ln cap="flat">
            <a:noFill/>
            <a:prstDash val="solid"/>
          </a:ln>
        </p:spPr>
        <p:txBody>
          <a:bodyPr vert="horz" wrap="square" lIns="395752" tIns="100474" rIns="395752" bIns="100474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3518" b="0" i="0" u="none" strike="noStrike" kern="1200" cap="none" spc="0" baseline="0">
              <a:solidFill>
                <a:srgbClr val="FFFFFF"/>
              </a:solidFill>
              <a:uFillTx/>
              <a:latin typeface="Quattrocento Sans"/>
              <a:ea typeface="Quattrocento Sans"/>
              <a:cs typeface="Quattrocento San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8BE47C-40F8-486B-BE50-C7B88C487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42" y="5004655"/>
            <a:ext cx="5867398" cy="434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745D20-5D23-4C5F-84CF-4A818B2DDA55}"/>
              </a:ext>
            </a:extLst>
          </p:cNvPr>
          <p:cNvSpPr/>
          <p:nvPr/>
        </p:nvSpPr>
        <p:spPr>
          <a:xfrm>
            <a:off x="5937250" y="9346529"/>
            <a:ext cx="6934200" cy="72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sz="4000" dirty="0">
                <a:solidFill>
                  <a:schemeClr val="bg1"/>
                </a:solidFill>
              </a:rPr>
              <a:t>Prize Draw a £30.00 Voucher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A762595-E597-C74F-8F28-E1CCCBD40595}"/>
              </a:ext>
            </a:extLst>
          </p:cNvPr>
          <p:cNvSpPr/>
          <p:nvPr/>
        </p:nvSpPr>
        <p:spPr>
          <a:xfrm>
            <a:off x="6470651" y="2979329"/>
            <a:ext cx="586739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latin typeface="Avenir Book" panose="02000503020000020003" pitchFamily="2" charset="0"/>
              </a:rPr>
              <a:t>GET READY</a:t>
            </a:r>
          </a:p>
          <a:p>
            <a:r>
              <a:rPr lang="en-GB" sz="9800" b="1" dirty="0">
                <a:solidFill>
                  <a:schemeClr val="bg1"/>
                </a:solidFill>
                <a:latin typeface="Avenir Book" panose="02000503020000020003" pitchFamily="2" charset="0"/>
              </a:rPr>
              <a:t>TO WIN</a:t>
            </a:r>
            <a:endParaRPr lang="en-US" sz="9800" b="1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pic>
        <p:nvPicPr>
          <p:cNvPr id="8" name="Picture 7" descr="A picture containing sitting, black, parked, red&#10;&#10;Description automatically generated">
            <a:extLst>
              <a:ext uri="{FF2B5EF4-FFF2-40B4-BE49-F238E27FC236}">
                <a16:creationId xmlns:a16="http://schemas.microsoft.com/office/drawing/2014/main" id="{C2C7FBDB-28C1-6F41-B72A-ED7BB65E9E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522" y="186584"/>
            <a:ext cx="3703850" cy="1657365"/>
          </a:xfrm>
          <a:prstGeom prst="rect">
            <a:avLst/>
          </a:prstGeom>
        </p:spPr>
      </p:pic>
      <p:pic>
        <p:nvPicPr>
          <p:cNvPr id="9" name="Picture 8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956BA79A-9C67-3846-B866-1C30810F40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28" y="536609"/>
            <a:ext cx="9941546" cy="143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09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bcb91ae-ca36-46ae-9e5d-cb281a986ac6">
            <a:hlinkClick r:id="" action="ppaction://media"/>
            <a:extLst>
              <a:ext uri="{FF2B5EF4-FFF2-40B4-BE49-F238E27FC236}">
                <a16:creationId xmlns:a16="http://schemas.microsoft.com/office/drawing/2014/main" id="{11A3A97B-4892-45E5-A212-A2F73C1938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32250" y="2454275"/>
            <a:ext cx="10728962" cy="7223844"/>
          </a:xfrm>
          <a:prstGeom prst="rect">
            <a:avLst/>
          </a:prstGeom>
        </p:spPr>
      </p:pic>
      <p:pic>
        <p:nvPicPr>
          <p:cNvPr id="5" name="Picture 4" descr="A picture containing sitting, black, parked, red&#10;&#10;Description automatically generated">
            <a:extLst>
              <a:ext uri="{FF2B5EF4-FFF2-40B4-BE49-F238E27FC236}">
                <a16:creationId xmlns:a16="http://schemas.microsoft.com/office/drawing/2014/main" id="{9D0B54FA-BB5B-6C44-89BC-A767D77968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522" y="186584"/>
            <a:ext cx="3703850" cy="1657365"/>
          </a:xfrm>
          <a:prstGeom prst="rect">
            <a:avLst/>
          </a:prstGeom>
        </p:spPr>
      </p:pic>
      <p:pic>
        <p:nvPicPr>
          <p:cNvPr id="6" name="Picture 5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EFA5D47F-F671-044F-966D-D6629D621A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28" y="536609"/>
            <a:ext cx="9941546" cy="143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2113</TotalTime>
  <Words>433</Words>
  <Application>Microsoft Macintosh PowerPoint</Application>
  <PresentationFormat>Custom</PresentationFormat>
  <Paragraphs>81</Paragraphs>
  <Slides>8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Avenir</vt:lpstr>
      <vt:lpstr>Avenir Book</vt:lpstr>
      <vt:lpstr>Avenir-Heavy</vt:lpstr>
      <vt:lpstr>Avenir-MediumOblique</vt:lpstr>
      <vt:lpstr>Calibri</vt:lpstr>
      <vt:lpstr>Quattrocento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US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NQT 2020</dc:title>
  <cp:lastModifiedBy>Claire Doherty</cp:lastModifiedBy>
  <cp:revision>37</cp:revision>
  <dcterms:created xsi:type="dcterms:W3CDTF">2020-04-28T14:33:52Z</dcterms:created>
  <dcterms:modified xsi:type="dcterms:W3CDTF">2020-06-02T12:04:02Z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2020-04-28T00:00:00Z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2020-04-28T00:00:00Z</vt:filetime>
  </property>
</Properties>
</file>